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4" r:id="rId4"/>
    <p:sldId id="286" r:id="rId5"/>
    <p:sldId id="266" r:id="rId6"/>
    <p:sldId id="270" r:id="rId7"/>
    <p:sldId id="267" r:id="rId8"/>
    <p:sldId id="268" r:id="rId9"/>
    <p:sldId id="258" r:id="rId10"/>
    <p:sldId id="287" r:id="rId11"/>
    <p:sldId id="263" r:id="rId12"/>
    <p:sldId id="293" r:id="rId13"/>
    <p:sldId id="272" r:id="rId14"/>
    <p:sldId id="274" r:id="rId15"/>
    <p:sldId id="291" r:id="rId16"/>
    <p:sldId id="288" r:id="rId17"/>
    <p:sldId id="276" r:id="rId18"/>
    <p:sldId id="298" r:id="rId19"/>
    <p:sldId id="262" r:id="rId20"/>
    <p:sldId id="277" r:id="rId21"/>
    <p:sldId id="285" r:id="rId22"/>
    <p:sldId id="289" r:id="rId23"/>
    <p:sldId id="280" r:id="rId24"/>
    <p:sldId id="300" r:id="rId25"/>
    <p:sldId id="273" r:id="rId26"/>
    <p:sldId id="295" r:id="rId27"/>
    <p:sldId id="296" r:id="rId28"/>
  </p:sldIdLst>
  <p:sldSz cx="9144000" cy="5143500" type="screen16x9"/>
  <p:notesSz cx="6858000" cy="9144000"/>
  <p:embeddedFontLs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Raleway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ACF"/>
    <a:srgbClr val="9AD6A0"/>
    <a:srgbClr val="B9F1BE"/>
    <a:srgbClr val="ECF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33" autoAdjust="0"/>
  </p:normalViewPr>
  <p:slideViewPr>
    <p:cSldViewPr snapToGrid="0">
      <p:cViewPr varScale="1">
        <p:scale>
          <a:sx n="126" d="100"/>
          <a:sy n="126" d="100"/>
        </p:scale>
        <p:origin x="11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Other uses of landmarks : Face swapping, detect smile, facial action, etc..</a:t>
            </a:r>
          </a:p>
          <a:p>
            <a:r>
              <a:rPr lang="en-MY" dirty="0"/>
              <a:t>Number of landmarks depends on how the model is trained. Most modern models only have 5 landmarks, </a:t>
            </a:r>
            <a:r>
              <a:rPr lang="en-MY" dirty="0" err="1"/>
              <a:t>dlib</a:t>
            </a:r>
            <a:r>
              <a:rPr lang="en-MY" dirty="0"/>
              <a:t> has 68</a:t>
            </a:r>
          </a:p>
        </p:txBody>
      </p:sp>
    </p:spTree>
    <p:extLst>
      <p:ext uri="{BB962C8B-B14F-4D97-AF65-F5344CB8AC3E}">
        <p14:creationId xmlns:p14="http://schemas.microsoft.com/office/powerpoint/2010/main" val="2728600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Features – construct distribution for each individual</a:t>
            </a:r>
          </a:p>
        </p:txBody>
      </p:sp>
    </p:spTree>
    <p:extLst>
      <p:ext uri="{BB962C8B-B14F-4D97-AF65-F5344CB8AC3E}">
        <p14:creationId xmlns:p14="http://schemas.microsoft.com/office/powerpoint/2010/main" val="320033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2m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1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MY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1m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63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92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37091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44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87367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4255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hape 5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Shape 58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Shape 59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Shape 1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Shape 2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2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Shape 2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hape 3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hape 4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hape 5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efros/courses/LBMV07/Papers/viola-cvpr-01.pdf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eg"/><Relationship Id="rId5" Type="http://schemas.openxmlformats.org/officeDocument/2006/relationships/hyperlink" Target="https://kpzhang93.github.io/MTCNN_face_detection_alignment/index.html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pyimagesearch.com/2017/05/22/face-alignment-with-opencv-and-python/" TargetMode="Externa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604/1604.02878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604/1604.02878.pdf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vidsandberg/facenet/tree/master/src/align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pdf/1704.08063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lijah.cs.cmu.edu/DOCS/CMU-CS-16-118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cheeyau@coqnitics.co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hyperlink" Target="https://www.linkedin.com/in/chee-yau-kee-17293087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2XB5-tuCWU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arxiv.org/pdf/1503.03832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satyalab/openface" TargetMode="External"/><Relationship Id="rId2" Type="http://schemas.openxmlformats.org/officeDocument/2006/relationships/hyperlink" Target="https://github.com/davidsandberg/facenet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cheeyau@coqnitics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linkedin.com/in/chee-yau-kee-17293087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www.youtube.com/watch?v=N4Gr-HLM7Q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AEF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Demystifying Face Recognition ver. TFDL</a:t>
            </a:r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2493818" y="3870613"/>
            <a:ext cx="6331500" cy="832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i="1" dirty="0"/>
              <a:t>Presented by :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i="1" dirty="0"/>
              <a:t>Kee Chee Yau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i="1" dirty="0"/>
              <a:t>Machine Learning Engineer, </a:t>
            </a:r>
            <a:r>
              <a:rPr lang="en-MY" i="1" dirty="0" err="1"/>
              <a:t>Coqnitics</a:t>
            </a:r>
            <a:endParaRPr i="1" dirty="0"/>
          </a:p>
        </p:txBody>
      </p:sp>
      <p:sp>
        <p:nvSpPr>
          <p:cNvPr id="11" name="Shape 68">
            <a:extLst>
              <a:ext uri="{FF2B5EF4-FFF2-40B4-BE49-F238E27FC236}">
                <a16:creationId xmlns:a16="http://schemas.microsoft.com/office/drawing/2014/main" id="{7542A09F-E8CD-4CA2-908E-57CE88755D4B}"/>
              </a:ext>
            </a:extLst>
          </p:cNvPr>
          <p:cNvSpPr txBox="1">
            <a:spLocks/>
          </p:cNvSpPr>
          <p:nvPr/>
        </p:nvSpPr>
        <p:spPr>
          <a:xfrm>
            <a:off x="383599" y="1401225"/>
            <a:ext cx="1888547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MY" sz="1600" dirty="0"/>
              <a:t>TFDL Meetup </a:t>
            </a:r>
          </a:p>
          <a:p>
            <a:r>
              <a:rPr lang="en-MY" sz="1600" dirty="0"/>
              <a:t>September 2018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AC857A5-A7B5-4FDA-A71F-740D5181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1" y="443345"/>
            <a:ext cx="895499" cy="9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6522C-089F-4AF7-B06C-E38D41EE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325114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35EB33F4-9694-4F73-8937-1B2E149963DC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Face Detection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A1F1AC35-FEEB-4CA2-BD94-021E1AB4CE06}"/>
              </a:ext>
            </a:extLst>
          </p:cNvPr>
          <p:cNvSpPr txBox="1">
            <a:spLocks/>
          </p:cNvSpPr>
          <p:nvPr/>
        </p:nvSpPr>
        <p:spPr>
          <a:xfrm>
            <a:off x="363634" y="1148198"/>
            <a:ext cx="4004138" cy="328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Detection of faces from images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Various methods </a:t>
            </a:r>
          </a:p>
          <a:p>
            <a:pPr marL="800100"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 err="1"/>
              <a:t>Haar</a:t>
            </a:r>
            <a:r>
              <a:rPr lang="en-MY" b="1" dirty="0"/>
              <a:t> Cascade and </a:t>
            </a:r>
            <a:r>
              <a:rPr lang="en-MY" b="1" dirty="0" err="1"/>
              <a:t>Adaboost</a:t>
            </a:r>
            <a:r>
              <a:rPr lang="en-MY" b="1" dirty="0"/>
              <a:t>, Viola and Jones  </a:t>
            </a:r>
            <a:r>
              <a:rPr lang="en-MY" sz="1000" b="1" dirty="0">
                <a:hlinkClick r:id="rId3"/>
              </a:rPr>
              <a:t>https://www.cs.cmu.edu/~efros/courses/LBMV07/Papers/viola-cvpr-01.pdf</a:t>
            </a:r>
            <a:r>
              <a:rPr lang="en-MY" sz="1000" b="1" dirty="0"/>
              <a:t>  </a:t>
            </a:r>
          </a:p>
          <a:p>
            <a:pPr marL="800100"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/>
              <a:t>Histogram Of Gradients</a:t>
            </a:r>
          </a:p>
          <a:p>
            <a:pPr marL="800100"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/>
              <a:t>Multi-Task Convolutional Neural Network </a:t>
            </a:r>
          </a:p>
          <a:p>
            <a:pPr marL="800100"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200" b="1" dirty="0"/>
          </a:p>
          <a:p>
            <a:pPr marL="482600" lvl="1" indent="0" algn="l">
              <a:spcAft>
                <a:spcPts val="600"/>
              </a:spcAft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pic>
        <p:nvPicPr>
          <p:cNvPr id="1026" name="Picture 2" descr="https://kpzhang93.github.io/MTCNN_face_detection_alignment/paper/examples.png">
            <a:extLst>
              <a:ext uri="{FF2B5EF4-FFF2-40B4-BE49-F238E27FC236}">
                <a16:creationId xmlns:a16="http://schemas.microsoft.com/office/drawing/2014/main" id="{9C7C4576-CC13-4105-A8A0-0F59D9440E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3996" r="56202" b="9160"/>
          <a:stretch/>
        </p:blipFill>
        <p:spPr bwMode="auto">
          <a:xfrm>
            <a:off x="4947978" y="2792721"/>
            <a:ext cx="3920307" cy="165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E1DE1-6815-48AF-BFB9-004542D82C5D}"/>
              </a:ext>
            </a:extLst>
          </p:cNvPr>
          <p:cNvSpPr txBox="1"/>
          <p:nvPr/>
        </p:nvSpPr>
        <p:spPr>
          <a:xfrm>
            <a:off x="5326183" y="4385611"/>
            <a:ext cx="366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b="1" dirty="0"/>
              <a:t>MTCNN detects both faces and landmarks </a:t>
            </a:r>
            <a:r>
              <a:rPr lang="en-MY" sz="800" dirty="0"/>
              <a:t>: </a:t>
            </a:r>
            <a:r>
              <a:rPr lang="en-MY" sz="800" dirty="0">
                <a:hlinkClick r:id="rId5"/>
              </a:rPr>
              <a:t>https://kpzhang93.github.io/MTCNN_face_detection_alignment/index.html</a:t>
            </a:r>
            <a:r>
              <a:rPr lang="en-MY" sz="800" dirty="0"/>
              <a:t> </a:t>
            </a:r>
          </a:p>
        </p:txBody>
      </p:sp>
      <p:pic>
        <p:nvPicPr>
          <p:cNvPr id="3074" name="Picture 2" descr="Image result for viola jones face">
            <a:extLst>
              <a:ext uri="{FF2B5EF4-FFF2-40B4-BE49-F238E27FC236}">
                <a16:creationId xmlns:a16="http://schemas.microsoft.com/office/drawing/2014/main" id="{0CF42DA9-421D-45A3-9AB4-FD183D04E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4" t="29898" r="1992" b="11124"/>
          <a:stretch/>
        </p:blipFill>
        <p:spPr bwMode="auto">
          <a:xfrm>
            <a:off x="4672060" y="1205017"/>
            <a:ext cx="1308245" cy="100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3B98A2-104B-4B1F-AF49-79181D296A67}"/>
              </a:ext>
            </a:extLst>
          </p:cNvPr>
          <p:cNvSpPr txBox="1"/>
          <p:nvPr/>
        </p:nvSpPr>
        <p:spPr>
          <a:xfrm>
            <a:off x="4610588" y="2155136"/>
            <a:ext cx="1519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b="1" dirty="0"/>
              <a:t>Viola Jones algorithm uses a series of </a:t>
            </a:r>
            <a:r>
              <a:rPr lang="en-MY" sz="800" b="1" dirty="0" err="1"/>
              <a:t>Haar</a:t>
            </a:r>
            <a:r>
              <a:rPr lang="en-MY" sz="800" b="1" dirty="0"/>
              <a:t> features to detect faces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929FB-6F75-408E-93FE-EA325261E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261" y="997409"/>
            <a:ext cx="2582024" cy="1273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06EB8-86B3-4CB0-84F8-DE28891D93B2}"/>
              </a:ext>
            </a:extLst>
          </p:cNvPr>
          <p:cNvSpPr txBox="1"/>
          <p:nvPr/>
        </p:nvSpPr>
        <p:spPr>
          <a:xfrm>
            <a:off x="6479425" y="2250914"/>
            <a:ext cx="223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b="1" dirty="0"/>
              <a:t>HOG uses pattern of intensity gradients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38164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35EB33F4-9694-4F73-8937-1B2E149963DC}"/>
              </a:ext>
            </a:extLst>
          </p:cNvPr>
          <p:cNvSpPr txBox="1">
            <a:spLocks/>
          </p:cNvSpPr>
          <p:nvPr/>
        </p:nvSpPr>
        <p:spPr>
          <a:xfrm>
            <a:off x="363632" y="48560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Landmark Detection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A1F1AC35-FEEB-4CA2-BD94-021E1AB4CE06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8416735" cy="328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Landmark of facial features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Important to align faces before recognition</a:t>
            </a:r>
          </a:p>
          <a:p>
            <a:pPr marL="800100"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200" b="1" dirty="0"/>
          </a:p>
          <a:p>
            <a:pPr marL="482600" lvl="1" indent="0" algn="l">
              <a:spcAft>
                <a:spcPts val="600"/>
              </a:spcAft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C118FB8-8A16-4142-B8A6-E07805BF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29" y="1952625"/>
            <a:ext cx="2511815" cy="251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pyimagesearch.com/wp-content/uploads/2017/05/face_alignment_example_01_result_02.jpg">
            <a:extLst>
              <a:ext uri="{FF2B5EF4-FFF2-40B4-BE49-F238E27FC236}">
                <a16:creationId xmlns:a16="http://schemas.microsoft.com/office/drawing/2014/main" id="{9F1D4753-F415-4CDF-BF11-0CED43BC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91" y="831755"/>
            <a:ext cx="2807881" cy="159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pyimagesearch.com/wp-content/uploads/2017/05/face_alignment_example_02_result_01.jpg">
            <a:extLst>
              <a:ext uri="{FF2B5EF4-FFF2-40B4-BE49-F238E27FC236}">
                <a16:creationId xmlns:a16="http://schemas.microsoft.com/office/drawing/2014/main" id="{F8E1F73A-4DF2-490F-B22A-0F0A4D9B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90" y="2428298"/>
            <a:ext cx="2807881" cy="15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D7EAA6-3E02-46CE-A69D-11FE394AD209}"/>
              </a:ext>
            </a:extLst>
          </p:cNvPr>
          <p:cNvSpPr txBox="1"/>
          <p:nvPr/>
        </p:nvSpPr>
        <p:spPr>
          <a:xfrm>
            <a:off x="5214144" y="4252580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dirty="0">
                <a:hlinkClick r:id="rId6"/>
              </a:rPr>
              <a:t>https://www.pyimagesearch.com/2017/05/22/face-alignment-with-opencv-and-python/</a:t>
            </a:r>
            <a:r>
              <a:rPr lang="en-MY" sz="9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0AE8-51A0-41D0-BBE5-E1AD8F81BD65}"/>
              </a:ext>
            </a:extLst>
          </p:cNvPr>
          <p:cNvSpPr txBox="1"/>
          <p:nvPr/>
        </p:nvSpPr>
        <p:spPr>
          <a:xfrm>
            <a:off x="5214144" y="3941220"/>
            <a:ext cx="324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/>
              <a:t>Alignment of face using </a:t>
            </a:r>
            <a:r>
              <a:rPr lang="en-MY" sz="1000" b="1" i="1" dirty="0"/>
              <a:t>affine transform</a:t>
            </a:r>
            <a:r>
              <a:rPr lang="en-MY" sz="1000" dirty="0"/>
              <a:t>. Follow tutorial here: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6F29E-37AD-4770-8F23-454E248B36D2}"/>
              </a:ext>
            </a:extLst>
          </p:cNvPr>
          <p:cNvSpPr txBox="1"/>
          <p:nvPr/>
        </p:nvSpPr>
        <p:spPr>
          <a:xfrm>
            <a:off x="577057" y="4442451"/>
            <a:ext cx="3473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b="1" dirty="0"/>
              <a:t>Example of a 68 point facial landmark. Number of landmark varies from system to system.</a:t>
            </a:r>
          </a:p>
        </p:txBody>
      </p:sp>
    </p:spTree>
    <p:extLst>
      <p:ext uri="{BB962C8B-B14F-4D97-AF65-F5344CB8AC3E}">
        <p14:creationId xmlns:p14="http://schemas.microsoft.com/office/powerpoint/2010/main" val="271346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35EB33F4-9694-4F73-8937-1B2E149963DC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MTCNN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A1F1AC35-FEEB-4CA2-BD94-021E1AB4CE06}"/>
              </a:ext>
            </a:extLst>
          </p:cNvPr>
          <p:cNvSpPr txBox="1">
            <a:spLocks/>
          </p:cNvSpPr>
          <p:nvPr/>
        </p:nvSpPr>
        <p:spPr>
          <a:xfrm>
            <a:off x="363633" y="1148198"/>
            <a:ext cx="8416735" cy="328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800100" lvl="1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200" b="1" dirty="0"/>
          </a:p>
          <a:p>
            <a:pPr marL="482600" lvl="1" indent="0" algn="l">
              <a:spcAft>
                <a:spcPts val="600"/>
              </a:spcAft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C1EDC2-D163-4C45-9CBC-EB780288133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768" y="1919229"/>
            <a:ext cx="7215077" cy="2638571"/>
          </a:xfrm>
          <a:prstGeom prst="rect">
            <a:avLst/>
          </a:prstGeom>
        </p:spPr>
      </p:pic>
      <p:sp>
        <p:nvSpPr>
          <p:cNvPr id="6" name="Shape 81">
            <a:extLst>
              <a:ext uri="{FF2B5EF4-FFF2-40B4-BE49-F238E27FC236}">
                <a16:creationId xmlns:a16="http://schemas.microsoft.com/office/drawing/2014/main" id="{913876FF-061F-4AA4-A223-9556041A1A94}"/>
              </a:ext>
            </a:extLst>
          </p:cNvPr>
          <p:cNvSpPr txBox="1">
            <a:spLocks/>
          </p:cNvSpPr>
          <p:nvPr/>
        </p:nvSpPr>
        <p:spPr>
          <a:xfrm>
            <a:off x="413871" y="1070769"/>
            <a:ext cx="841673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Current state-of-the-art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Performs both face and landmark detection 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3 sequential CNNs</a:t>
            </a:r>
          </a:p>
          <a:p>
            <a:pPr marL="482600" lvl="1" indent="0" algn="l">
              <a:spcBef>
                <a:spcPts val="600"/>
              </a:spcBef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ACD2B-EDA5-4105-B4A4-968301097EBA}"/>
              </a:ext>
            </a:extLst>
          </p:cNvPr>
          <p:cNvSpPr txBox="1"/>
          <p:nvPr/>
        </p:nvSpPr>
        <p:spPr>
          <a:xfrm>
            <a:off x="3655429" y="4522979"/>
            <a:ext cx="3785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err="1"/>
              <a:t>src</a:t>
            </a:r>
            <a:r>
              <a:rPr lang="en-MY" sz="800" dirty="0"/>
              <a:t>: </a:t>
            </a:r>
            <a:r>
              <a:rPr lang="en-MY" sz="800" dirty="0">
                <a:hlinkClick r:id="rId3"/>
              </a:rPr>
              <a:t>https://arxiv.org/ftp/arxiv/papers/1604/1604.02878.pdf</a:t>
            </a:r>
            <a:r>
              <a:rPr lang="en-MY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631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9316-E2F0-4967-BB8C-A07AE1BF7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755" y="1148199"/>
            <a:ext cx="2756335" cy="3171825"/>
          </a:xfrm>
          <a:prstGeom prst="rect">
            <a:avLst/>
          </a:prstGeom>
        </p:spPr>
      </p:pic>
      <p:sp>
        <p:nvSpPr>
          <p:cNvPr id="3" name="Shape 88">
            <a:extLst>
              <a:ext uri="{FF2B5EF4-FFF2-40B4-BE49-F238E27FC236}">
                <a16:creationId xmlns:a16="http://schemas.microsoft.com/office/drawing/2014/main" id="{D1FABF1C-D640-4EC6-B907-67A16B286FDF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MTCNN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9D7CB-5EB6-4FC5-B5F7-BE61A85E2C2F}"/>
              </a:ext>
            </a:extLst>
          </p:cNvPr>
          <p:cNvSpPr txBox="1"/>
          <p:nvPr/>
        </p:nvSpPr>
        <p:spPr>
          <a:xfrm>
            <a:off x="5850755" y="4397454"/>
            <a:ext cx="3785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err="1"/>
              <a:t>src</a:t>
            </a:r>
            <a:r>
              <a:rPr lang="en-MY" sz="800" dirty="0"/>
              <a:t>: </a:t>
            </a:r>
            <a:r>
              <a:rPr lang="en-MY" sz="800" dirty="0">
                <a:hlinkClick r:id="rId3"/>
              </a:rPr>
              <a:t>https://arxiv.org/ftp/arxiv/papers/1604/1604.02878.pdf</a:t>
            </a:r>
            <a:r>
              <a:rPr lang="en-MY" sz="800" dirty="0"/>
              <a:t> </a:t>
            </a:r>
          </a:p>
        </p:txBody>
      </p:sp>
      <p:sp>
        <p:nvSpPr>
          <p:cNvPr id="6" name="Shape 81">
            <a:extLst>
              <a:ext uri="{FF2B5EF4-FFF2-40B4-BE49-F238E27FC236}">
                <a16:creationId xmlns:a16="http://schemas.microsoft.com/office/drawing/2014/main" id="{839345B0-25A3-4227-9184-0C8CD4D6FC1B}"/>
              </a:ext>
            </a:extLst>
          </p:cNvPr>
          <p:cNvSpPr txBox="1">
            <a:spLocks/>
          </p:cNvSpPr>
          <p:nvPr/>
        </p:nvSpPr>
        <p:spPr>
          <a:xfrm>
            <a:off x="363633" y="1070769"/>
            <a:ext cx="5294218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3 sequential CNNs</a:t>
            </a:r>
          </a:p>
          <a:p>
            <a:pPr marL="800100" lvl="1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/>
              <a:t>Proposal Net (P-Net) – </a:t>
            </a:r>
            <a:r>
              <a:rPr lang="en-MY" dirty="0"/>
              <a:t>propose candidate window using shallow CNN</a:t>
            </a:r>
          </a:p>
          <a:p>
            <a:pPr marL="800100" lvl="1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/>
              <a:t>Refinement Net (R-Net) – </a:t>
            </a:r>
            <a:r>
              <a:rPr lang="en-MY" dirty="0"/>
              <a:t>candidate refinement by rejecting non-face windows</a:t>
            </a:r>
          </a:p>
          <a:p>
            <a:pPr marL="800100" lvl="1" algn="l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/>
              <a:t>Output Net (O-Net) – </a:t>
            </a:r>
            <a:r>
              <a:rPr lang="en-MY" dirty="0"/>
              <a:t>refine results and output facial landmarks position</a:t>
            </a:r>
          </a:p>
          <a:p>
            <a:pPr marL="482600" lvl="1" indent="0" algn="l">
              <a:spcBef>
                <a:spcPts val="600"/>
              </a:spcBef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A6AB98-1BD5-447B-AE72-4FB0D706758B}"/>
              </a:ext>
            </a:extLst>
          </p:cNvPr>
          <p:cNvCxnSpPr/>
          <p:nvPr/>
        </p:nvCxnSpPr>
        <p:spPr>
          <a:xfrm>
            <a:off x="733425" y="1619250"/>
            <a:ext cx="0" cy="1905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2A34BE-7DE0-4817-878E-361B2AB1471E}"/>
              </a:ext>
            </a:extLst>
          </p:cNvPr>
          <p:cNvSpPr txBox="1"/>
          <p:nvPr/>
        </p:nvSpPr>
        <p:spPr>
          <a:xfrm>
            <a:off x="170729" y="3654474"/>
            <a:ext cx="1217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dirty="0"/>
              <a:t>More Parameters</a:t>
            </a:r>
          </a:p>
        </p:txBody>
      </p:sp>
    </p:spTree>
    <p:extLst>
      <p:ext uri="{BB962C8B-B14F-4D97-AF65-F5344CB8AC3E}">
        <p14:creationId xmlns:p14="http://schemas.microsoft.com/office/powerpoint/2010/main" val="3901902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35EB33F4-9694-4F73-8937-1B2E149963DC}"/>
              </a:ext>
            </a:extLst>
          </p:cNvPr>
          <p:cNvSpPr txBox="1">
            <a:spLocks/>
          </p:cNvSpPr>
          <p:nvPr/>
        </p:nvSpPr>
        <p:spPr>
          <a:xfrm>
            <a:off x="363631" y="512799"/>
            <a:ext cx="7851791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Implementation Face Detection in Python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3BF094-08FA-4C49-84FC-3145BA866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519244"/>
              </p:ext>
            </p:extLst>
          </p:nvPr>
        </p:nvGraphicFramePr>
        <p:xfrm>
          <a:off x="1141758" y="1485280"/>
          <a:ext cx="6860484" cy="2808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963">
                  <a:extLst>
                    <a:ext uri="{9D8B030D-6E8A-4147-A177-3AD203B41FA5}">
                      <a16:colId xmlns:a16="http://schemas.microsoft.com/office/drawing/2014/main" val="849404423"/>
                    </a:ext>
                  </a:extLst>
                </a:gridCol>
                <a:gridCol w="1161963">
                  <a:extLst>
                    <a:ext uri="{9D8B030D-6E8A-4147-A177-3AD203B41FA5}">
                      <a16:colId xmlns:a16="http://schemas.microsoft.com/office/drawing/2014/main" val="1800213056"/>
                    </a:ext>
                  </a:extLst>
                </a:gridCol>
                <a:gridCol w="1145179">
                  <a:extLst>
                    <a:ext uri="{9D8B030D-6E8A-4147-A177-3AD203B41FA5}">
                      <a16:colId xmlns:a16="http://schemas.microsoft.com/office/drawing/2014/main" val="3028662641"/>
                    </a:ext>
                  </a:extLst>
                </a:gridCol>
                <a:gridCol w="3391379">
                  <a:extLst>
                    <a:ext uri="{9D8B030D-6E8A-4147-A177-3AD203B41FA5}">
                      <a16:colId xmlns:a16="http://schemas.microsoft.com/office/drawing/2014/main" val="63247526"/>
                    </a:ext>
                  </a:extLst>
                </a:gridCol>
              </a:tblGrid>
              <a:tr h="364786">
                <a:tc>
                  <a:txBody>
                    <a:bodyPr/>
                    <a:lstStyle/>
                    <a:p>
                      <a:r>
                        <a:rPr lang="en-MY" dirty="0"/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Library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144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MY" b="1" i="1" dirty="0">
                          <a:solidFill>
                            <a:schemeClr val="bg2"/>
                          </a:solidFill>
                        </a:rPr>
                        <a:t>Face Detection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 err="1">
                          <a:solidFill>
                            <a:schemeClr val="bg2"/>
                          </a:solidFill>
                        </a:rPr>
                        <a:t>Haar</a:t>
                      </a:r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 Cascade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OpenCV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b="1" i="1" dirty="0">
                          <a:solidFill>
                            <a:schemeClr val="bg2"/>
                          </a:solidFill>
                        </a:rPr>
                        <a:t>Google </a:t>
                      </a:r>
                      <a:r>
                        <a:rPr lang="en-MY" b="1" i="1" dirty="0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MY" b="1" i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7455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HOG + SVM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 err="1">
                          <a:solidFill>
                            <a:schemeClr val="bg2"/>
                          </a:solidFill>
                        </a:rPr>
                        <a:t>Dlib</a:t>
                      </a:r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b="1" i="1" dirty="0">
                          <a:solidFill>
                            <a:schemeClr val="bg2"/>
                          </a:solidFill>
                        </a:rPr>
                        <a:t>Google </a:t>
                      </a:r>
                      <a:r>
                        <a:rPr lang="en-MY" b="1" i="1" dirty="0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MY" b="1" i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694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MTCNN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 err="1">
                          <a:solidFill>
                            <a:schemeClr val="bg2"/>
                          </a:solidFill>
                        </a:rPr>
                        <a:t>Tensorflow</a:t>
                      </a:r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2"/>
                          </a:solidFill>
                          <a:hlinkClick r:id="rId2"/>
                        </a:rPr>
                        <a:t>https://github.com/davidsandberg/facenet/tree/master/src/align</a:t>
                      </a:r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4937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MY" b="1" i="1" dirty="0">
                          <a:solidFill>
                            <a:schemeClr val="bg2"/>
                          </a:solidFill>
                        </a:rPr>
                        <a:t>Landmark Detection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Ensemble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 err="1">
                          <a:solidFill>
                            <a:schemeClr val="bg2"/>
                          </a:solidFill>
                        </a:rPr>
                        <a:t>Dlib</a:t>
                      </a:r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b="1" i="1" dirty="0">
                          <a:solidFill>
                            <a:schemeClr val="bg2"/>
                          </a:solidFill>
                        </a:rPr>
                        <a:t>Google </a:t>
                      </a:r>
                      <a:r>
                        <a:rPr lang="en-MY" b="1" i="1" dirty="0">
                          <a:solidFill>
                            <a:schemeClr val="bg2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endParaRPr lang="en-MY" b="1" i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493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MTCNN</a:t>
                      </a:r>
                    </a:p>
                    <a:p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dirty="0" err="1">
                          <a:solidFill>
                            <a:schemeClr val="bg2"/>
                          </a:solidFill>
                        </a:rPr>
                        <a:t>Tensorflow</a:t>
                      </a:r>
                      <a:endParaRPr lang="en-MY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2"/>
                          </a:solidFill>
                          <a:hlinkClick r:id="rId2"/>
                        </a:rPr>
                        <a:t>https://github.com/davidsandberg/facenet/tree/master/src/align</a:t>
                      </a:r>
                      <a:r>
                        <a:rPr lang="en-MY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A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6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34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6522C-089F-4AF7-B06C-E38D41EE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90266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6C0D5029-45E7-4EBD-B575-A56DA07DB6E7}"/>
              </a:ext>
            </a:extLst>
          </p:cNvPr>
          <p:cNvSpPr txBox="1">
            <a:spLocks/>
          </p:cNvSpPr>
          <p:nvPr/>
        </p:nvSpPr>
        <p:spPr>
          <a:xfrm>
            <a:off x="354106" y="52966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Why Feature Extraction 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43EEC1-151D-4BC4-BA6D-607DE507E537}"/>
              </a:ext>
            </a:extLst>
          </p:cNvPr>
          <p:cNvSpPr/>
          <p:nvPr/>
        </p:nvSpPr>
        <p:spPr>
          <a:xfrm>
            <a:off x="3343274" y="1381125"/>
            <a:ext cx="1962151" cy="2838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CNN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2EF12-4767-4ADE-8D97-0443B2735B1B}"/>
              </a:ext>
            </a:extLst>
          </p:cNvPr>
          <p:cNvCxnSpPr/>
          <p:nvPr/>
        </p:nvCxnSpPr>
        <p:spPr>
          <a:xfrm>
            <a:off x="2543175" y="2733675"/>
            <a:ext cx="609600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9154E6-6B8A-4BA1-934B-5EBE6D323B1B}"/>
              </a:ext>
            </a:extLst>
          </p:cNvPr>
          <p:cNvCxnSpPr/>
          <p:nvPr/>
        </p:nvCxnSpPr>
        <p:spPr>
          <a:xfrm>
            <a:off x="5372100" y="1762125"/>
            <a:ext cx="609600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12C48B-E2D3-4C9C-A3BE-784818332A5E}"/>
              </a:ext>
            </a:extLst>
          </p:cNvPr>
          <p:cNvCxnSpPr/>
          <p:nvPr/>
        </p:nvCxnSpPr>
        <p:spPr>
          <a:xfrm>
            <a:off x="5372100" y="2219325"/>
            <a:ext cx="609600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94CFDE-CF05-4C42-84BF-1838FAD1BA87}"/>
              </a:ext>
            </a:extLst>
          </p:cNvPr>
          <p:cNvCxnSpPr/>
          <p:nvPr/>
        </p:nvCxnSpPr>
        <p:spPr>
          <a:xfrm>
            <a:off x="5372100" y="2590800"/>
            <a:ext cx="609600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14BFA-24B6-49D5-9E1D-349DF33E74E3}"/>
              </a:ext>
            </a:extLst>
          </p:cNvPr>
          <p:cNvCxnSpPr/>
          <p:nvPr/>
        </p:nvCxnSpPr>
        <p:spPr>
          <a:xfrm>
            <a:off x="5372100" y="2962275"/>
            <a:ext cx="609600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D54841-BBA6-4F20-A80A-E62FF142B71E}"/>
              </a:ext>
            </a:extLst>
          </p:cNvPr>
          <p:cNvCxnSpPr/>
          <p:nvPr/>
        </p:nvCxnSpPr>
        <p:spPr>
          <a:xfrm>
            <a:off x="5372100" y="3333750"/>
            <a:ext cx="609600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D102473-75D5-4A2E-8569-4B2D91B347DD}"/>
              </a:ext>
            </a:extLst>
          </p:cNvPr>
          <p:cNvSpPr/>
          <p:nvPr/>
        </p:nvSpPr>
        <p:spPr>
          <a:xfrm>
            <a:off x="5543550" y="3438525"/>
            <a:ext cx="4762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47C9E8-7C98-407D-83B6-09124E25BA22}"/>
              </a:ext>
            </a:extLst>
          </p:cNvPr>
          <p:cNvSpPr/>
          <p:nvPr/>
        </p:nvSpPr>
        <p:spPr>
          <a:xfrm>
            <a:off x="5538786" y="3589018"/>
            <a:ext cx="4762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2B0482-8186-433E-B79E-D6AA69E68F30}"/>
              </a:ext>
            </a:extLst>
          </p:cNvPr>
          <p:cNvSpPr/>
          <p:nvPr/>
        </p:nvSpPr>
        <p:spPr>
          <a:xfrm>
            <a:off x="5538785" y="3739511"/>
            <a:ext cx="4762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37933-E659-4655-8816-547FFF786A52}"/>
              </a:ext>
            </a:extLst>
          </p:cNvPr>
          <p:cNvSpPr txBox="1"/>
          <p:nvPr/>
        </p:nvSpPr>
        <p:spPr>
          <a:xfrm>
            <a:off x="5994669" y="1608236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Jessica Huang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4BBE6-CE61-4B20-97E3-4017CAE22724}"/>
              </a:ext>
            </a:extLst>
          </p:cNvPr>
          <p:cNvSpPr txBox="1"/>
          <p:nvPr/>
        </p:nvSpPr>
        <p:spPr>
          <a:xfrm>
            <a:off x="5994668" y="2054001"/>
            <a:ext cx="153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 err="1"/>
              <a:t>JianYang</a:t>
            </a:r>
            <a:endParaRPr lang="en-MY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BDFC6-E505-42CD-96BD-EC80031DD14E}"/>
              </a:ext>
            </a:extLst>
          </p:cNvPr>
          <p:cNvSpPr txBox="1"/>
          <p:nvPr/>
        </p:nvSpPr>
        <p:spPr>
          <a:xfrm>
            <a:off x="5994669" y="2451638"/>
            <a:ext cx="153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Dinesh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2E63C9-F9B1-4F76-8914-849DE0536497}"/>
              </a:ext>
            </a:extLst>
          </p:cNvPr>
          <p:cNvSpPr txBox="1"/>
          <p:nvPr/>
        </p:nvSpPr>
        <p:spPr>
          <a:xfrm>
            <a:off x="5994668" y="2800350"/>
            <a:ext cx="2092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Richard Hendricks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DB65B-B41C-4777-A8B8-64966B030AC3}"/>
              </a:ext>
            </a:extLst>
          </p:cNvPr>
          <p:cNvSpPr txBox="1"/>
          <p:nvPr/>
        </p:nvSpPr>
        <p:spPr>
          <a:xfrm>
            <a:off x="5994668" y="3172843"/>
            <a:ext cx="1533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Chee Yau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B23DD-EC98-4E51-A933-CEB80BFDDA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928" y="1528504"/>
            <a:ext cx="562725" cy="611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05722-9418-4FF2-9081-5E8394D19B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4021" y="1913251"/>
            <a:ext cx="519936" cy="635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A07EBC-4FC8-4DFD-8A87-7069394D84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2445" y="2252669"/>
            <a:ext cx="472605" cy="6298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3AB814-51AC-4F18-8BAA-6CB4512BAE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1190" y="2706083"/>
            <a:ext cx="478861" cy="638175"/>
          </a:xfrm>
          <a:prstGeom prst="rect">
            <a:avLst/>
          </a:prstGeom>
        </p:spPr>
      </p:pic>
      <p:pic>
        <p:nvPicPr>
          <p:cNvPr id="23" name="Picture 2" descr="Image may contain: 1 person, text">
            <a:extLst>
              <a:ext uri="{FF2B5EF4-FFF2-40B4-BE49-F238E27FC236}">
                <a16:creationId xmlns:a16="http://schemas.microsoft.com/office/drawing/2014/main" id="{9613BA72-BD29-4AD2-9C6C-93FA5EE6B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1094" y="3145871"/>
            <a:ext cx="465854" cy="68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00B5A832-0F20-40D5-8A47-F4FB1E436ABF}"/>
              </a:ext>
            </a:extLst>
          </p:cNvPr>
          <p:cNvSpPr/>
          <p:nvPr/>
        </p:nvSpPr>
        <p:spPr>
          <a:xfrm>
            <a:off x="5867363" y="1322648"/>
            <a:ext cx="1788134" cy="2457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Shape 81">
            <a:extLst>
              <a:ext uri="{FF2B5EF4-FFF2-40B4-BE49-F238E27FC236}">
                <a16:creationId xmlns:a16="http://schemas.microsoft.com/office/drawing/2014/main" id="{2B667833-5AAC-48E4-855A-B2D2BACE4ECB}"/>
              </a:ext>
            </a:extLst>
          </p:cNvPr>
          <p:cNvSpPr txBox="1">
            <a:spLocks/>
          </p:cNvSpPr>
          <p:nvPr/>
        </p:nvSpPr>
        <p:spPr>
          <a:xfrm>
            <a:off x="5867363" y="3794460"/>
            <a:ext cx="2629802" cy="101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1200" b="1" dirty="0"/>
              <a:t>Not scalable !!! Facial recognition is an open-set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40FE6-42F3-42C9-BB0D-6EC1A365B81F}"/>
              </a:ext>
            </a:extLst>
          </p:cNvPr>
          <p:cNvSpPr txBox="1"/>
          <p:nvPr/>
        </p:nvSpPr>
        <p:spPr>
          <a:xfrm>
            <a:off x="3803354" y="4281742"/>
            <a:ext cx="1169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i="1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70064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03F6B8-F61A-44AE-94FA-1E962D438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77" y="569087"/>
            <a:ext cx="5127084" cy="3873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D1946-633C-4AF1-A025-E306132FECE0}"/>
              </a:ext>
            </a:extLst>
          </p:cNvPr>
          <p:cNvSpPr txBox="1"/>
          <p:nvPr/>
        </p:nvSpPr>
        <p:spPr>
          <a:xfrm>
            <a:off x="3544982" y="4376242"/>
            <a:ext cx="3785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err="1"/>
              <a:t>src</a:t>
            </a:r>
            <a:r>
              <a:rPr lang="en-MY" sz="800" dirty="0"/>
              <a:t>: </a:t>
            </a:r>
            <a:r>
              <a:rPr lang="en-MY" sz="800" dirty="0">
                <a:hlinkClick r:id="rId4"/>
              </a:rPr>
              <a:t>https://arxiv.org/pdf/1704.08063.pdf</a:t>
            </a:r>
            <a:r>
              <a:rPr lang="en-MY" sz="800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1CABA-9228-4F93-BB54-D71EC181792C}"/>
              </a:ext>
            </a:extLst>
          </p:cNvPr>
          <p:cNvSpPr/>
          <p:nvPr/>
        </p:nvSpPr>
        <p:spPr>
          <a:xfrm>
            <a:off x="5120640" y="3124200"/>
            <a:ext cx="2209800" cy="1021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55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6C0D5029-45E7-4EBD-B575-A56DA07DB6E7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 err="1">
                <a:solidFill>
                  <a:schemeClr val="bg2"/>
                </a:solidFill>
                <a:latin typeface="Raleway" panose="020B0604020202020204" charset="0"/>
              </a:rPr>
              <a:t>FaceNet</a:t>
            </a:r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 deep face embeddings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33323999-51BF-41FB-8307-3E1EB468BCF9}"/>
              </a:ext>
            </a:extLst>
          </p:cNvPr>
          <p:cNvSpPr txBox="1">
            <a:spLocks/>
          </p:cNvSpPr>
          <p:nvPr/>
        </p:nvSpPr>
        <p:spPr>
          <a:xfrm>
            <a:off x="363632" y="1148198"/>
            <a:ext cx="8416735" cy="3869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Introduced by researchers in Google in 2015</a:t>
            </a:r>
          </a:p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Build on Inception models</a:t>
            </a:r>
          </a:p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Outputs</a:t>
            </a:r>
            <a:r>
              <a:rPr lang="en-MY" sz="1400" b="1" dirty="0"/>
              <a:t> 128D deep </a:t>
            </a:r>
            <a:r>
              <a:rPr lang="en-MY" sz="1400" dirty="0"/>
              <a:t>embeddings (original paper) which can be used for </a:t>
            </a:r>
            <a:r>
              <a:rPr lang="en-MY" sz="1400" b="1" dirty="0"/>
              <a:t>clustering, verification </a:t>
            </a:r>
            <a:r>
              <a:rPr lang="en-MY" sz="1400" dirty="0"/>
              <a:t>and</a:t>
            </a:r>
            <a:r>
              <a:rPr lang="en-MY" sz="1400" b="1" dirty="0"/>
              <a:t> recognition.</a:t>
            </a:r>
          </a:p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Original work was trained with 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200" b="1" dirty="0"/>
              <a:t>200M images/8M identities.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200" b="1" dirty="0"/>
              <a:t>Triplet loss </a:t>
            </a:r>
            <a:r>
              <a:rPr lang="en-MY" sz="1200" dirty="0"/>
              <a:t>for</a:t>
            </a:r>
            <a:r>
              <a:rPr lang="en-MY" sz="1200" b="1" dirty="0"/>
              <a:t> one-shot learning</a:t>
            </a:r>
            <a:endParaRPr lang="en-MY" sz="1600" b="1" dirty="0"/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1D10D8-E734-4DB2-905F-35818080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51" y="2571750"/>
            <a:ext cx="4689264" cy="18842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199AE4-17F3-4432-B631-48BA3B81DE1C}"/>
              </a:ext>
            </a:extLst>
          </p:cNvPr>
          <p:cNvSpPr/>
          <p:nvPr/>
        </p:nvSpPr>
        <p:spPr>
          <a:xfrm>
            <a:off x="4905714" y="4413739"/>
            <a:ext cx="2784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800" dirty="0" err="1"/>
              <a:t>src</a:t>
            </a:r>
            <a:r>
              <a:rPr lang="en-MY" sz="800" dirty="0"/>
              <a:t>: </a:t>
            </a:r>
            <a:r>
              <a:rPr lang="en-MY" sz="800" dirty="0">
                <a:hlinkClick r:id="rId3"/>
              </a:rPr>
              <a:t>http://elijah.cs.cmu.edu/DOCS/CMU-CS-16-118.pdf</a:t>
            </a:r>
            <a:r>
              <a:rPr lang="en-MY" sz="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1248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About Me</a:t>
            </a:r>
            <a:endParaRPr dirty="0"/>
          </a:p>
        </p:txBody>
      </p:sp>
      <p:sp>
        <p:nvSpPr>
          <p:cNvPr id="8" name="Shape 81">
            <a:extLst>
              <a:ext uri="{FF2B5EF4-FFF2-40B4-BE49-F238E27FC236}">
                <a16:creationId xmlns:a16="http://schemas.microsoft.com/office/drawing/2014/main" id="{E29D156C-ABEF-4B24-86EA-20D3A73BE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31479" y="1211350"/>
            <a:ext cx="6321600" cy="3001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Passionate in </a:t>
            </a:r>
            <a:r>
              <a:rPr lang="en-MY" sz="1400" b="1" dirty="0"/>
              <a:t>Machine Learning/Deep Learning </a:t>
            </a:r>
            <a:r>
              <a:rPr lang="en-MY" sz="1400" dirty="0"/>
              <a:t>and its application in various industries</a:t>
            </a:r>
            <a:endParaRPr lang="en-MY" sz="1400" b="1" dirty="0"/>
          </a:p>
          <a:p>
            <a:pPr marL="342900" marR="0" lvl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Background</a:t>
            </a:r>
          </a:p>
          <a:p>
            <a:pPr marL="800100"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i="1" dirty="0"/>
              <a:t>2014</a:t>
            </a:r>
            <a:r>
              <a:rPr lang="en-MY" dirty="0"/>
              <a:t> - Bachelor of Engineering, Monash University Malaysia</a:t>
            </a:r>
          </a:p>
          <a:p>
            <a:pPr marL="800100"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i="1" dirty="0"/>
              <a:t>2017</a:t>
            </a:r>
            <a:r>
              <a:rPr lang="en-MY" dirty="0"/>
              <a:t> - Masters in Computer Science, Universiti </a:t>
            </a:r>
            <a:r>
              <a:rPr lang="en-MY" dirty="0" err="1"/>
              <a:t>Sains</a:t>
            </a:r>
            <a:r>
              <a:rPr lang="en-MY" dirty="0"/>
              <a:t> Malaysia</a:t>
            </a:r>
          </a:p>
          <a:p>
            <a:pPr marL="342900" marR="0" lvl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Professional Background</a:t>
            </a:r>
          </a:p>
          <a:p>
            <a:pPr marL="800100"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dirty="0"/>
              <a:t>3 years Full Stack Engineer @ Intel</a:t>
            </a:r>
          </a:p>
          <a:p>
            <a:pPr marL="800100"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dirty="0"/>
              <a:t>½ year Data science stint @ Petronas</a:t>
            </a:r>
          </a:p>
          <a:p>
            <a:pPr marL="800100"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i="1" dirty="0"/>
              <a:t>Current </a:t>
            </a:r>
            <a:r>
              <a:rPr lang="en-MY" dirty="0"/>
              <a:t>: Machine Learning Engineer @ </a:t>
            </a:r>
            <a:r>
              <a:rPr lang="en-MY" dirty="0" err="1"/>
              <a:t>Coqnitics</a:t>
            </a:r>
            <a:endParaRPr lang="en-MY" dirty="0"/>
          </a:p>
          <a:p>
            <a:pPr marL="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Other:</a:t>
            </a:r>
            <a:r>
              <a:rPr lang="en-MY" sz="1400" dirty="0"/>
              <a:t> Coffee Connoiseur/Addict, Avid traveller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sp>
        <p:nvSpPr>
          <p:cNvPr id="14" name="Shape 81">
            <a:extLst>
              <a:ext uri="{FF2B5EF4-FFF2-40B4-BE49-F238E27FC236}">
                <a16:creationId xmlns:a16="http://schemas.microsoft.com/office/drawing/2014/main" id="{5F1ED0BF-5338-4704-A35D-798D4D7A6A38}"/>
              </a:ext>
            </a:extLst>
          </p:cNvPr>
          <p:cNvSpPr txBox="1">
            <a:spLocks/>
          </p:cNvSpPr>
          <p:nvPr/>
        </p:nvSpPr>
        <p:spPr>
          <a:xfrm>
            <a:off x="490921" y="2158564"/>
            <a:ext cx="1711952" cy="11815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bg2"/>
                </a:solidFill>
              </a:rPr>
              <a:t>Kee Chee Yau</a:t>
            </a:r>
          </a:p>
          <a:p>
            <a:pPr marL="0" indent="0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b="1" dirty="0">
                <a:solidFill>
                  <a:schemeClr val="bg2"/>
                </a:solidFill>
              </a:rPr>
              <a:t>Email </a:t>
            </a:r>
            <a:r>
              <a:rPr lang="en-US" sz="1000" dirty="0">
                <a:solidFill>
                  <a:schemeClr val="bg2"/>
                </a:solidFill>
              </a:rPr>
              <a:t>: </a:t>
            </a:r>
            <a:r>
              <a:rPr lang="en-US" sz="1000" i="1" dirty="0">
                <a:solidFill>
                  <a:schemeClr val="bg2"/>
                </a:solidFill>
                <a:hlinkClick r:id="rId3"/>
              </a:rPr>
              <a:t>cheeyau@coqnitics.com</a:t>
            </a:r>
            <a:r>
              <a:rPr lang="en-US" sz="1000" i="1" dirty="0">
                <a:solidFill>
                  <a:schemeClr val="bg2"/>
                </a:solidFill>
              </a:rPr>
              <a:t> </a:t>
            </a:r>
            <a:endParaRPr lang="en-US" sz="1000" dirty="0">
              <a:solidFill>
                <a:schemeClr val="bg2"/>
              </a:solidFill>
            </a:endParaRPr>
          </a:p>
          <a:p>
            <a:pPr marL="0" indent="0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000" b="1" dirty="0" err="1">
                <a:solidFill>
                  <a:schemeClr val="bg2"/>
                </a:solidFill>
              </a:rPr>
              <a:t>Linkedin</a:t>
            </a:r>
            <a:r>
              <a:rPr lang="en-US" sz="1000" dirty="0">
                <a:solidFill>
                  <a:schemeClr val="bg2"/>
                </a:solidFill>
              </a:rPr>
              <a:t> : </a:t>
            </a:r>
            <a:r>
              <a:rPr lang="en-US" sz="1000" dirty="0">
                <a:solidFill>
                  <a:schemeClr val="bg2"/>
                </a:solidFill>
                <a:hlinkClick r:id="rId4"/>
              </a:rPr>
              <a:t>https://www.linkedin.com/in/chee-yau-kee-17293087/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i="1" dirty="0"/>
          </a:p>
        </p:txBody>
      </p:sp>
      <p:pic>
        <p:nvPicPr>
          <p:cNvPr id="2050" name="Picture 2" descr="Image may contain: 1 person, text">
            <a:extLst>
              <a:ext uri="{FF2B5EF4-FFF2-40B4-BE49-F238E27FC236}">
                <a16:creationId xmlns:a16="http://schemas.microsoft.com/office/drawing/2014/main" id="{A73A0E38-F040-4807-9EF2-36FB6A3F9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" t="17731" r="22005" b="18768"/>
          <a:stretch/>
        </p:blipFill>
        <p:spPr bwMode="auto">
          <a:xfrm>
            <a:off x="600004" y="487536"/>
            <a:ext cx="1359153" cy="167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intel">
            <a:extLst>
              <a:ext uri="{FF2B5EF4-FFF2-40B4-BE49-F238E27FC236}">
                <a16:creationId xmlns:a16="http://schemas.microsoft.com/office/drawing/2014/main" id="{37D817C8-1C91-4C32-9419-2A36A959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38" y="3165509"/>
            <a:ext cx="528667" cy="3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mage result for petronas">
            <a:extLst>
              <a:ext uri="{FF2B5EF4-FFF2-40B4-BE49-F238E27FC236}">
                <a16:creationId xmlns:a16="http://schemas.microsoft.com/office/drawing/2014/main" id="{71505175-2327-41E3-8B64-ADB4887F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34" y="3397929"/>
            <a:ext cx="435351" cy="4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479CA9-3568-4197-83AC-DF95C53D9C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23995" t="27973" r="23217" b="29991"/>
          <a:stretch/>
        </p:blipFill>
        <p:spPr>
          <a:xfrm>
            <a:off x="7866243" y="3621239"/>
            <a:ext cx="1052069" cy="592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58D30-9D25-4C14-A020-6BDC60B11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54" y="3188956"/>
            <a:ext cx="3294498" cy="806346"/>
          </a:xfrm>
          <a:prstGeom prst="rect">
            <a:avLst/>
          </a:prstGeom>
        </p:spPr>
      </p:pic>
      <p:sp>
        <p:nvSpPr>
          <p:cNvPr id="5" name="Shape 88">
            <a:extLst>
              <a:ext uri="{FF2B5EF4-FFF2-40B4-BE49-F238E27FC236}">
                <a16:creationId xmlns:a16="http://schemas.microsoft.com/office/drawing/2014/main" id="{E0AF2102-489E-4C1F-A67B-E12F974F915F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Triplet Loss</a:t>
            </a:r>
          </a:p>
        </p:txBody>
      </p:sp>
      <p:sp>
        <p:nvSpPr>
          <p:cNvPr id="6" name="Shape 81">
            <a:extLst>
              <a:ext uri="{FF2B5EF4-FFF2-40B4-BE49-F238E27FC236}">
                <a16:creationId xmlns:a16="http://schemas.microsoft.com/office/drawing/2014/main" id="{EF57BA23-B143-4163-A591-27D23A9060B8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8416735" cy="227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Compares 3 images at a time - an anchor to a positive (same person) and a negative (different person)</a:t>
            </a:r>
          </a:p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Maximise distance between anchor and negative, vice versa.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  <a:buNone/>
            </a:pPr>
            <a:endParaRPr lang="en-MY" sz="1400" dirty="0"/>
          </a:p>
          <a:p>
            <a:pPr marL="34290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More here: </a:t>
            </a:r>
            <a:r>
              <a:rPr lang="en-MY" sz="1400" dirty="0">
                <a:hlinkClick r:id="rId3"/>
              </a:rPr>
              <a:t>https://www.youtube.com/watch?v=d2XB5-tuCWU</a:t>
            </a:r>
            <a:r>
              <a:rPr lang="en-MY" sz="1400" dirty="0"/>
              <a:t> 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600" b="1" dirty="0"/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5D10B-B3E8-4ECC-AA62-DA5B3375B549}"/>
              </a:ext>
            </a:extLst>
          </p:cNvPr>
          <p:cNvSpPr txBox="1"/>
          <p:nvPr/>
        </p:nvSpPr>
        <p:spPr>
          <a:xfrm>
            <a:off x="1219470" y="4177424"/>
            <a:ext cx="2104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 err="1"/>
              <a:t>src</a:t>
            </a:r>
            <a:r>
              <a:rPr lang="en-MY" sz="800" dirty="0"/>
              <a:t> : </a:t>
            </a:r>
            <a:r>
              <a:rPr lang="en-MY" sz="800" dirty="0">
                <a:hlinkClick r:id="rId4"/>
              </a:rPr>
              <a:t>https://arxiv.org/pdf/1503.03832.pdf</a:t>
            </a:r>
            <a:r>
              <a:rPr lang="en-MY" sz="8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49A645-D79B-428E-9138-EE16E4994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005" y="3009888"/>
            <a:ext cx="2759241" cy="1620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93041-514D-441C-9128-AE35ED16B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416" y="2076661"/>
            <a:ext cx="3433763" cy="2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6C0D5029-45E7-4EBD-B575-A56DA07DB6E7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Implementation of </a:t>
            </a:r>
            <a:r>
              <a:rPr lang="en-MY" sz="3000" dirty="0" err="1">
                <a:solidFill>
                  <a:schemeClr val="bg2"/>
                </a:solidFill>
                <a:latin typeface="Raleway" panose="020B0604020202020204" charset="0"/>
              </a:rPr>
              <a:t>FaceNet</a:t>
            </a:r>
            <a:endParaRPr lang="en-MY" sz="3000" dirty="0">
              <a:solidFill>
                <a:schemeClr val="bg2"/>
              </a:solidFill>
              <a:latin typeface="Raleway" panose="020B0604020202020204" charset="0"/>
            </a:endParaRP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33323999-51BF-41FB-8307-3E1EB468BCF9}"/>
              </a:ext>
            </a:extLst>
          </p:cNvPr>
          <p:cNvSpPr txBox="1">
            <a:spLocks/>
          </p:cNvSpPr>
          <p:nvPr/>
        </p:nvSpPr>
        <p:spPr>
          <a:xfrm>
            <a:off x="363632" y="1148198"/>
            <a:ext cx="8416735" cy="3869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dirty="0"/>
              <a:t>Open source version available</a:t>
            </a:r>
            <a:endParaRPr lang="en-MY" sz="800" dirty="0"/>
          </a:p>
          <a:p>
            <a:pPr marL="742950" lvl="1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 err="1"/>
              <a:t>Tensorflow</a:t>
            </a:r>
            <a:r>
              <a:rPr lang="en-MY" b="1" dirty="0"/>
              <a:t>: </a:t>
            </a:r>
            <a:r>
              <a:rPr lang="en-MY" b="1" dirty="0">
                <a:hlinkClick r:id="rId2"/>
              </a:rPr>
              <a:t>https://github.com/davidsandberg/facenet</a:t>
            </a:r>
            <a:endParaRPr lang="en-MY" b="1" dirty="0"/>
          </a:p>
          <a:p>
            <a:pPr marL="742950" lvl="1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dirty="0"/>
              <a:t>Torch (</a:t>
            </a:r>
            <a:r>
              <a:rPr lang="en-MY" b="1" dirty="0" err="1"/>
              <a:t>OpenFace</a:t>
            </a:r>
            <a:r>
              <a:rPr lang="en-MY" b="1" dirty="0"/>
              <a:t>):   </a:t>
            </a:r>
            <a:r>
              <a:rPr lang="en-MY" b="1" dirty="0">
                <a:hlinkClick r:id="rId3"/>
              </a:rPr>
              <a:t>https://github.com/cmusatyalab/openface</a:t>
            </a:r>
            <a:r>
              <a:rPr lang="en-MY" b="1" dirty="0"/>
              <a:t> </a:t>
            </a:r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674733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6522C-089F-4AF7-B06C-E38D41EE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Recognition</a:t>
            </a:r>
          </a:p>
        </p:txBody>
      </p:sp>
    </p:spTree>
    <p:extLst>
      <p:ext uri="{BB962C8B-B14F-4D97-AF65-F5344CB8AC3E}">
        <p14:creationId xmlns:p14="http://schemas.microsoft.com/office/powerpoint/2010/main" val="418070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6C0D5029-45E7-4EBD-B575-A56DA07DB6E7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Identity Recognition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33323999-51BF-41FB-8307-3E1EB468BCF9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7997773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Recognize an identity using the extracted facial features. Deep embeddings are usually separable through distance metrices.</a:t>
            </a:r>
          </a:p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MY" sz="1400" dirty="0"/>
          </a:p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MY" sz="1400" dirty="0"/>
          </a:p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A multi-class classification problem</a:t>
            </a:r>
          </a:p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MY" sz="1400" dirty="0"/>
          </a:p>
          <a:p>
            <a:pPr marL="482600" lvl="1" indent="0" algn="l">
              <a:spcBef>
                <a:spcPts val="600"/>
              </a:spcBef>
              <a:spcAft>
                <a:spcPts val="600"/>
              </a:spcAft>
              <a:buNone/>
            </a:pPr>
            <a:endParaRPr lang="en-MY" dirty="0"/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600" b="1" dirty="0"/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447DF-EA57-4E04-9D15-5ABA945AD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13" y="2975877"/>
            <a:ext cx="6481787" cy="1654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CA528-A5A4-4185-9E7C-6E44DF14D820}"/>
              </a:ext>
            </a:extLst>
          </p:cNvPr>
          <p:cNvSpPr txBox="1"/>
          <p:nvPr/>
        </p:nvSpPr>
        <p:spPr>
          <a:xfrm>
            <a:off x="6320283" y="2975877"/>
            <a:ext cx="88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900" dirty="0"/>
              <a:t>Multi-class SVM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2A2B9-52C0-4305-A7A4-05064E910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518" y="1656964"/>
            <a:ext cx="1844993" cy="7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6C0D5029-45E7-4EBD-B575-A56DA07DB6E7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How to select a suitable classifier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33323999-51BF-41FB-8307-3E1EB468BCF9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7997773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Requirements of a face classifier</a:t>
            </a:r>
          </a:p>
          <a:p>
            <a:pPr marL="800100" lvl="1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200" b="1" dirty="0"/>
              <a:t>Recognize up to thousands/millions of unique identities in production</a:t>
            </a:r>
          </a:p>
          <a:p>
            <a:pPr marL="800100" lvl="1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200" b="1" dirty="0"/>
              <a:t>Supports incremental learning (new faces need to be added from time to time)</a:t>
            </a:r>
          </a:p>
          <a:p>
            <a:pPr marL="800100" lvl="1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200" b="1" dirty="0"/>
              <a:t>Can be efficiently retrained (Deep learning is not suitable for this manner) </a:t>
            </a:r>
            <a:endParaRPr lang="en-MY" dirty="0"/>
          </a:p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SVM is a common choice of face classifier</a:t>
            </a:r>
          </a:p>
          <a:p>
            <a:pPr marL="34290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MY" sz="1400" dirty="0"/>
              <a:t>An evolving research problem</a:t>
            </a:r>
          </a:p>
          <a:p>
            <a:pPr marL="482600" lvl="1" indent="0" algn="l">
              <a:spcBef>
                <a:spcPts val="600"/>
              </a:spcBef>
              <a:spcAft>
                <a:spcPts val="600"/>
              </a:spcAft>
              <a:buNone/>
            </a:pPr>
            <a:endParaRPr lang="en-MY" dirty="0"/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600" b="1" dirty="0"/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3417299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9937904E-2EF0-42E9-8A85-8C83EC6ED393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7926418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How do you get started?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36E88BAD-364C-4DEF-86E5-01D499FB4BC1}"/>
              </a:ext>
            </a:extLst>
          </p:cNvPr>
          <p:cNvSpPr txBox="1">
            <a:spLocks/>
          </p:cNvSpPr>
          <p:nvPr/>
        </p:nvSpPr>
        <p:spPr>
          <a:xfrm>
            <a:off x="441605" y="1233970"/>
            <a:ext cx="841673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Step 1 : </a:t>
            </a:r>
            <a:r>
              <a:rPr lang="en-US" sz="1400" dirty="0"/>
              <a:t>Survey and understand the state-of-the-art.</a:t>
            </a:r>
          </a:p>
          <a:p>
            <a:pPr marL="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Step 2 :  </a:t>
            </a:r>
            <a:r>
              <a:rPr lang="en-US" sz="1400" dirty="0"/>
              <a:t>Dive into each individual component and customize based on needs.</a:t>
            </a:r>
          </a:p>
          <a:p>
            <a:pPr marL="800100"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Advice : </a:t>
            </a:r>
            <a:r>
              <a:rPr lang="en-US" b="1" i="1" dirty="0"/>
              <a:t>Use available resources ! D</a:t>
            </a:r>
            <a:r>
              <a:rPr lang="en-MY" b="1" i="1" dirty="0" err="1"/>
              <a:t>on’t</a:t>
            </a:r>
            <a:r>
              <a:rPr lang="en-MY" b="1" i="1" dirty="0"/>
              <a:t> reinvent the wheel unless you have plenty of development resources and years of time to market.</a:t>
            </a:r>
          </a:p>
          <a:p>
            <a:pPr marL="800100"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dirty="0"/>
              <a:t>Plenty of resources on GitHub to get started with</a:t>
            </a:r>
            <a:endParaRPr lang="en-US" dirty="0"/>
          </a:p>
          <a:p>
            <a:pPr marL="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Step 3 : </a:t>
            </a:r>
            <a:r>
              <a:rPr lang="en-US" sz="1400" dirty="0"/>
              <a:t>Connect the pieces to develop your own face recognition/verification system.</a:t>
            </a:r>
          </a:p>
          <a:p>
            <a:pPr marL="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Step 4 : </a:t>
            </a:r>
            <a:r>
              <a:rPr lang="en-US" sz="1400" dirty="0"/>
              <a:t>Add other features as necessary. (Age-Gender, Emotion, Gait recognition)</a:t>
            </a:r>
          </a:p>
          <a:p>
            <a:pPr marL="482600" lvl="1" indent="0" algn="l">
              <a:spcBef>
                <a:spcPts val="600"/>
              </a:spcBef>
              <a:spcAft>
                <a:spcPts val="600"/>
              </a:spcAft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589107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9937904E-2EF0-42E9-8A85-8C83EC6ED393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7926418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What else can you do</a:t>
            </a:r>
          </a:p>
        </p:txBody>
      </p:sp>
      <p:pic>
        <p:nvPicPr>
          <p:cNvPr id="2" name="makeupdemo">
            <a:hlinkClick r:id="" action="ppaction://media"/>
            <a:extLst>
              <a:ext uri="{FF2B5EF4-FFF2-40B4-BE49-F238E27FC236}">
                <a16:creationId xmlns:a16="http://schemas.microsoft.com/office/drawing/2014/main" id="{E8C8FA99-9BCC-4A77-A477-5BD8C186BB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7523" y="1219200"/>
            <a:ext cx="6064891" cy="3411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7957A0-F528-45B5-A51F-D499678626E9}"/>
              </a:ext>
            </a:extLst>
          </p:cNvPr>
          <p:cNvSpPr/>
          <p:nvPr/>
        </p:nvSpPr>
        <p:spPr>
          <a:xfrm>
            <a:off x="346264" y="4701702"/>
            <a:ext cx="5817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b="1" dirty="0"/>
              <a:t>* If this video does not work, please refer to the videos in the drive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388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 idx="4294967295"/>
          </p:nvPr>
        </p:nvSpPr>
        <p:spPr>
          <a:xfrm>
            <a:off x="3373051" y="1527056"/>
            <a:ext cx="2755900" cy="636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Thank You !</a:t>
            </a:r>
            <a:endParaRPr dirty="0"/>
          </a:p>
        </p:txBody>
      </p:sp>
      <p:sp>
        <p:nvSpPr>
          <p:cNvPr id="14" name="Shape 81">
            <a:extLst>
              <a:ext uri="{FF2B5EF4-FFF2-40B4-BE49-F238E27FC236}">
                <a16:creationId xmlns:a16="http://schemas.microsoft.com/office/drawing/2014/main" id="{5F1ED0BF-5338-4704-A35D-798D4D7A6A38}"/>
              </a:ext>
            </a:extLst>
          </p:cNvPr>
          <p:cNvSpPr txBox="1">
            <a:spLocks/>
          </p:cNvSpPr>
          <p:nvPr/>
        </p:nvSpPr>
        <p:spPr>
          <a:xfrm>
            <a:off x="2278557" y="2480510"/>
            <a:ext cx="4586885" cy="14324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chemeClr val="bg2"/>
                </a:solidFill>
              </a:rPr>
              <a:t>Any queries, contact me at </a:t>
            </a:r>
          </a:p>
          <a:p>
            <a:pPr marL="0" indent="0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chemeClr val="bg2"/>
                </a:solidFill>
              </a:rPr>
              <a:t>Email </a:t>
            </a:r>
            <a:r>
              <a:rPr lang="en-US" sz="1200" dirty="0">
                <a:solidFill>
                  <a:schemeClr val="bg2"/>
                </a:solidFill>
              </a:rPr>
              <a:t>: </a:t>
            </a:r>
            <a:r>
              <a:rPr lang="en-US" sz="1200" i="1" dirty="0">
                <a:solidFill>
                  <a:schemeClr val="bg2"/>
                </a:solidFill>
                <a:hlinkClick r:id="rId3"/>
              </a:rPr>
              <a:t>cheeyau@coqnitics.com</a:t>
            </a:r>
            <a:r>
              <a:rPr lang="en-US" sz="1200" i="1" dirty="0">
                <a:solidFill>
                  <a:schemeClr val="bg2"/>
                </a:solidFill>
              </a:rPr>
              <a:t> </a:t>
            </a:r>
            <a:endParaRPr lang="en-US" sz="1200" dirty="0">
              <a:solidFill>
                <a:schemeClr val="bg2"/>
              </a:solidFill>
            </a:endParaRPr>
          </a:p>
          <a:p>
            <a:pPr marL="0" indent="0">
              <a:lnSpc>
                <a:spcPct val="115000"/>
              </a:lnSpc>
              <a:spcAft>
                <a:spcPts val="600"/>
              </a:spcAft>
              <a:buNone/>
            </a:pPr>
            <a:r>
              <a:rPr lang="en-US" sz="1200" b="1" dirty="0" err="1">
                <a:solidFill>
                  <a:schemeClr val="bg2"/>
                </a:solidFill>
              </a:rPr>
              <a:t>Linkedin</a:t>
            </a:r>
            <a:r>
              <a:rPr lang="en-US" sz="1200" dirty="0">
                <a:solidFill>
                  <a:schemeClr val="bg2"/>
                </a:solidFill>
              </a:rPr>
              <a:t> : </a:t>
            </a:r>
            <a:r>
              <a:rPr lang="en-US" sz="1200" dirty="0">
                <a:solidFill>
                  <a:schemeClr val="bg2"/>
                </a:solidFill>
                <a:hlinkClick r:id="rId4"/>
              </a:rPr>
              <a:t>https://www.linkedin.com/in/chee-yau-kee-17293087/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</a:p>
          <a:p>
            <a:pPr marL="0" indent="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886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8">
            <a:extLst>
              <a:ext uri="{FF2B5EF4-FFF2-40B4-BE49-F238E27FC236}">
                <a16:creationId xmlns:a16="http://schemas.microsoft.com/office/drawing/2014/main" id="{EC2EA666-B1ED-4C04-AD87-609369164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632" y="512799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Agenda</a:t>
            </a:r>
            <a:endParaRPr sz="3000" dirty="0">
              <a:solidFill>
                <a:schemeClr val="bg2"/>
              </a:solidFill>
              <a:latin typeface="Raleway" panose="020B0604020202020204" charset="0"/>
            </a:endParaRPr>
          </a:p>
        </p:txBody>
      </p:sp>
      <p:sp>
        <p:nvSpPr>
          <p:cNvPr id="10" name="Shape 89">
            <a:extLst>
              <a:ext uri="{FF2B5EF4-FFF2-40B4-BE49-F238E27FC236}">
                <a16:creationId xmlns:a16="http://schemas.microsoft.com/office/drawing/2014/main" id="{ED0C4FB6-EAD5-4E7A-B1F1-B82B1E91D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071" y="762282"/>
            <a:ext cx="733949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0" indent="0" algn="l">
              <a:spcAft>
                <a:spcPts val="1600"/>
              </a:spcAft>
              <a:buNone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</p:txBody>
      </p:sp>
      <p:sp>
        <p:nvSpPr>
          <p:cNvPr id="4" name="Shape 81">
            <a:extLst>
              <a:ext uri="{FF2B5EF4-FFF2-40B4-BE49-F238E27FC236}">
                <a16:creationId xmlns:a16="http://schemas.microsoft.com/office/drawing/2014/main" id="{7C8B791B-45CE-4F1E-8CAB-7C3C9AD8B222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8416736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US" i="1" dirty="0"/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60937014-5310-4608-9A71-EB7E610676AE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841673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Introduction to Face Recognition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Components of Face Recognition 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i="1" dirty="0"/>
              <a:t>Face and Landmark Detection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i="1" dirty="0"/>
              <a:t>Feature Extraction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b="1" i="1" dirty="0"/>
              <a:t>Face Identification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Demo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600" b="1" dirty="0"/>
          </a:p>
          <a:p>
            <a:pPr marL="0" indent="0" algn="l">
              <a:spcAft>
                <a:spcPts val="600"/>
              </a:spcAft>
              <a:buNone/>
            </a:pPr>
            <a:r>
              <a:rPr lang="en-MY" sz="1600" b="1" dirty="0"/>
              <a:t>* This is not a workshop. No coding required.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MY" sz="1200" b="1" dirty="0"/>
          </a:p>
          <a:p>
            <a:pPr marL="482600" lvl="1" indent="0" algn="l">
              <a:spcBef>
                <a:spcPts val="600"/>
              </a:spcBef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179688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6522C-089F-4AF7-B06C-E38D41EE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9927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8">
            <a:extLst>
              <a:ext uri="{FF2B5EF4-FFF2-40B4-BE49-F238E27FC236}">
                <a16:creationId xmlns:a16="http://schemas.microsoft.com/office/drawing/2014/main" id="{EC2EA666-B1ED-4C04-AD87-609369164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632" y="512799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Face Recognition</a:t>
            </a:r>
            <a:endParaRPr sz="3000" dirty="0">
              <a:solidFill>
                <a:schemeClr val="bg2"/>
              </a:solidFill>
              <a:latin typeface="Raleway" panose="020B0604020202020204" charset="0"/>
            </a:endParaRPr>
          </a:p>
        </p:txBody>
      </p:sp>
      <p:sp>
        <p:nvSpPr>
          <p:cNvPr id="10" name="Shape 89">
            <a:extLst>
              <a:ext uri="{FF2B5EF4-FFF2-40B4-BE49-F238E27FC236}">
                <a16:creationId xmlns:a16="http://schemas.microsoft.com/office/drawing/2014/main" id="{ED0C4FB6-EAD5-4E7A-B1F1-B82B1E91D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071" y="762282"/>
            <a:ext cx="733949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0" indent="0" algn="l">
              <a:spcAft>
                <a:spcPts val="1600"/>
              </a:spcAft>
              <a:buNone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</p:txBody>
      </p:sp>
      <p:sp>
        <p:nvSpPr>
          <p:cNvPr id="4" name="Shape 81">
            <a:extLst>
              <a:ext uri="{FF2B5EF4-FFF2-40B4-BE49-F238E27FC236}">
                <a16:creationId xmlns:a16="http://schemas.microsoft.com/office/drawing/2014/main" id="{7C8B791B-45CE-4F1E-8CAB-7C3C9AD8B222}"/>
              </a:ext>
            </a:extLst>
          </p:cNvPr>
          <p:cNvSpPr txBox="1">
            <a:spLocks/>
          </p:cNvSpPr>
          <p:nvPr/>
        </p:nvSpPr>
        <p:spPr>
          <a:xfrm>
            <a:off x="363632" y="1148199"/>
            <a:ext cx="8416736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US" i="1" dirty="0"/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60937014-5310-4608-9A71-EB7E610676AE}"/>
              </a:ext>
            </a:extLst>
          </p:cNvPr>
          <p:cNvSpPr txBox="1">
            <a:spLocks/>
          </p:cNvSpPr>
          <p:nvPr/>
        </p:nvSpPr>
        <p:spPr>
          <a:xfrm>
            <a:off x="363633" y="1148199"/>
            <a:ext cx="841673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Biometric recognition of a person’s identity using facial features from image or video frames.</a:t>
            </a:r>
          </a:p>
          <a:p>
            <a:pPr marL="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600" b="1" dirty="0"/>
              <a:t>An ongoing research topic since 1980s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MY" sz="1200" b="1" i="1" dirty="0"/>
              <a:t>1980s</a:t>
            </a:r>
            <a:r>
              <a:rPr lang="en-MY" sz="1200" b="1" dirty="0"/>
              <a:t> – Eigenfaces, using principal component analysis to extract eigenfaces and perform classification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MY" sz="1200" b="1" i="1" dirty="0">
                <a:solidFill>
                  <a:schemeClr val="bg2"/>
                </a:solidFill>
              </a:rPr>
              <a:t>2000s</a:t>
            </a:r>
            <a:r>
              <a:rPr lang="en-MY" sz="1200" b="1" dirty="0">
                <a:solidFill>
                  <a:schemeClr val="bg2"/>
                </a:solidFill>
              </a:rPr>
              <a:t> – </a:t>
            </a:r>
            <a:r>
              <a:rPr lang="en-MY" sz="1200" b="1" dirty="0" err="1"/>
              <a:t>Haar</a:t>
            </a:r>
            <a:r>
              <a:rPr lang="en-MY" sz="1200" b="1" dirty="0"/>
              <a:t> Cascades, HOG, SVMs</a:t>
            </a:r>
          </a:p>
          <a:p>
            <a:pPr marL="800100" lvl="1" algn="l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MY" sz="1200" b="1" i="1" dirty="0"/>
              <a:t>2010 - 2xxx </a:t>
            </a:r>
            <a:r>
              <a:rPr lang="en-MY" sz="1200" b="1" dirty="0"/>
              <a:t>– Deep Learning</a:t>
            </a:r>
          </a:p>
          <a:p>
            <a:pPr marL="1257300" lvl="2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MY" sz="1200" b="1" i="1" dirty="0"/>
              <a:t>2014</a:t>
            </a:r>
            <a:r>
              <a:rPr lang="en-MY" sz="1200" b="1" dirty="0"/>
              <a:t> – </a:t>
            </a:r>
            <a:r>
              <a:rPr lang="en-MY" sz="1200" b="1" dirty="0" err="1"/>
              <a:t>DeepFace</a:t>
            </a:r>
            <a:r>
              <a:rPr lang="en-MY" sz="1200" b="1" dirty="0"/>
              <a:t> by Facebook</a:t>
            </a:r>
          </a:p>
          <a:p>
            <a:pPr marL="1257300" lvl="2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MY" sz="1200" b="1" i="1" dirty="0"/>
              <a:t>2015 </a:t>
            </a:r>
            <a:r>
              <a:rPr lang="en-MY" sz="1200" b="1" dirty="0"/>
              <a:t>– </a:t>
            </a:r>
            <a:r>
              <a:rPr lang="en-MY" sz="1200" b="1" dirty="0" err="1"/>
              <a:t>FaceNet</a:t>
            </a:r>
            <a:r>
              <a:rPr lang="en-MY" sz="1200" b="1" dirty="0"/>
              <a:t> by Google</a:t>
            </a:r>
          </a:p>
          <a:p>
            <a:pPr marL="1257300" lvl="2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MY" sz="1200" b="1" i="1" dirty="0"/>
              <a:t>2016</a:t>
            </a:r>
            <a:r>
              <a:rPr lang="en-MY" sz="1200" b="1" dirty="0"/>
              <a:t> – MTCNN face detection</a:t>
            </a:r>
          </a:p>
          <a:p>
            <a:pPr marL="1257300" lvl="2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MY" sz="1200" b="1" dirty="0"/>
              <a:t>2017 – </a:t>
            </a:r>
            <a:r>
              <a:rPr lang="en-MY" sz="1200" b="1" dirty="0" err="1"/>
              <a:t>SphereFace</a:t>
            </a:r>
            <a:r>
              <a:rPr lang="en-MY" sz="1200" b="1" dirty="0"/>
              <a:t> embedding</a:t>
            </a:r>
          </a:p>
          <a:p>
            <a:pPr marL="482600" lvl="1" indent="0" algn="l">
              <a:spcBef>
                <a:spcPts val="600"/>
              </a:spcBef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</p:spTree>
    <p:extLst>
      <p:ext uri="{BB962C8B-B14F-4D97-AF65-F5344CB8AC3E}">
        <p14:creationId xmlns:p14="http://schemas.microsoft.com/office/powerpoint/2010/main" val="91283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4A739866-9927-4A52-9567-4F31FFDD99E3}"/>
              </a:ext>
            </a:extLst>
          </p:cNvPr>
          <p:cNvSpPr txBox="1">
            <a:spLocks/>
          </p:cNvSpPr>
          <p:nvPr/>
        </p:nvSpPr>
        <p:spPr>
          <a:xfrm>
            <a:off x="317334" y="47807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Things China do with your Faces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DC6AA-DE64-4A85-B9CC-FA86DED7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6631" y="1160377"/>
            <a:ext cx="2244436" cy="304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A9A71-507E-485E-8447-C508183A6B1B}"/>
              </a:ext>
            </a:extLst>
          </p:cNvPr>
          <p:cNvSpPr txBox="1"/>
          <p:nvPr/>
        </p:nvSpPr>
        <p:spPr>
          <a:xfrm>
            <a:off x="3929930" y="4326457"/>
            <a:ext cx="224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Alibaba, Hangzhou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F9F1A-7DC0-4854-AC83-373F3CC55A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119783" y="1626771"/>
            <a:ext cx="2939271" cy="2204454"/>
          </a:xfrm>
          <a:prstGeom prst="rect">
            <a:avLst/>
          </a:prstGeom>
          <a:ln w="22225"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EB84C-44D1-4031-B856-712B65641B6A}"/>
              </a:ext>
            </a:extLst>
          </p:cNvPr>
          <p:cNvSpPr txBox="1"/>
          <p:nvPr/>
        </p:nvSpPr>
        <p:spPr>
          <a:xfrm>
            <a:off x="6638933" y="4326456"/>
            <a:ext cx="224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MAO Mall, Hangzhou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96479-731A-4149-A2D8-155E8296D3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27" y="1197640"/>
            <a:ext cx="2690463" cy="3000991"/>
          </a:xfrm>
          <a:prstGeom prst="rect">
            <a:avLst/>
          </a:prstGeom>
          <a:ln w="22225">
            <a:solidFill>
              <a:schemeClr val="bg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330CC0-ABEC-443E-98B5-929591491186}"/>
              </a:ext>
            </a:extLst>
          </p:cNvPr>
          <p:cNvSpPr txBox="1"/>
          <p:nvPr/>
        </p:nvSpPr>
        <p:spPr>
          <a:xfrm>
            <a:off x="1006054" y="4326457"/>
            <a:ext cx="224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Jing Dong, Beijing</a:t>
            </a:r>
          </a:p>
        </p:txBody>
      </p:sp>
      <p:sp>
        <p:nvSpPr>
          <p:cNvPr id="2" name="AutoShape 2" descr="Image result for camera icon">
            <a:extLst>
              <a:ext uri="{FF2B5EF4-FFF2-40B4-BE49-F238E27FC236}">
                <a16:creationId xmlns:a16="http://schemas.microsoft.com/office/drawing/2014/main" id="{A83E2C56-294D-4830-BA46-693F2208E1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8" name="AutoShape 6" descr="Image result for cctv png">
            <a:extLst>
              <a:ext uri="{FF2B5EF4-FFF2-40B4-BE49-F238E27FC236}">
                <a16:creationId xmlns:a16="http://schemas.microsoft.com/office/drawing/2014/main" id="{75A70BCB-2A29-412E-AEE3-86B3B35C4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ECE214-97C6-4DEA-80CE-F4F338008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379" y="1017504"/>
            <a:ext cx="544987" cy="544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6613CF-7121-497A-A44B-6A6729B05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4285" y="986868"/>
            <a:ext cx="544987" cy="544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0BAA1-2BD7-4B28-9321-0B129D29C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332017" y="986868"/>
            <a:ext cx="544987" cy="544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812AF2-D9DE-4463-A2EE-3962FAFD0816}"/>
              </a:ext>
            </a:extLst>
          </p:cNvPr>
          <p:cNvSpPr txBox="1"/>
          <p:nvPr/>
        </p:nvSpPr>
        <p:spPr>
          <a:xfrm>
            <a:off x="317334" y="4762500"/>
            <a:ext cx="6106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hlinkClick r:id="rId7"/>
              </a:rPr>
              <a:t>https://www.youtube.com/watch?v=N4Gr-HLM7Qk</a:t>
            </a:r>
            <a:r>
              <a:rPr lang="en-M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046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8">
            <a:extLst>
              <a:ext uri="{FF2B5EF4-FFF2-40B4-BE49-F238E27FC236}">
                <a16:creationId xmlns:a16="http://schemas.microsoft.com/office/drawing/2014/main" id="{EC2EA666-B1ED-4C04-AD87-609369164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632" y="512799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Face Verification vs Recognition</a:t>
            </a:r>
            <a:endParaRPr sz="3000" dirty="0">
              <a:solidFill>
                <a:schemeClr val="bg2"/>
              </a:solidFill>
              <a:latin typeface="Raleway" panose="020B0604020202020204" charset="0"/>
            </a:endParaRPr>
          </a:p>
        </p:txBody>
      </p:sp>
      <p:sp>
        <p:nvSpPr>
          <p:cNvPr id="10" name="Shape 89">
            <a:extLst>
              <a:ext uri="{FF2B5EF4-FFF2-40B4-BE49-F238E27FC236}">
                <a16:creationId xmlns:a16="http://schemas.microsoft.com/office/drawing/2014/main" id="{ED0C4FB6-EAD5-4E7A-B1F1-B82B1E91D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071" y="762282"/>
            <a:ext cx="733949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0" indent="0" algn="l">
              <a:spcAft>
                <a:spcPts val="1600"/>
              </a:spcAft>
              <a:buNone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</p:txBody>
      </p:sp>
      <p:sp>
        <p:nvSpPr>
          <p:cNvPr id="4" name="Shape 81">
            <a:extLst>
              <a:ext uri="{FF2B5EF4-FFF2-40B4-BE49-F238E27FC236}">
                <a16:creationId xmlns:a16="http://schemas.microsoft.com/office/drawing/2014/main" id="{7C8B791B-45CE-4F1E-8CAB-7C3C9AD8B222}"/>
              </a:ext>
            </a:extLst>
          </p:cNvPr>
          <p:cNvSpPr txBox="1">
            <a:spLocks/>
          </p:cNvSpPr>
          <p:nvPr/>
        </p:nvSpPr>
        <p:spPr>
          <a:xfrm>
            <a:off x="309143" y="1329535"/>
            <a:ext cx="8416736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195FE-6CB9-4CCE-A915-D3C5DB6E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46067" y="1405032"/>
            <a:ext cx="1466911" cy="1100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194DC-D812-410B-809A-1F5C2822A2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720" y="3199993"/>
            <a:ext cx="562725" cy="611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FE2FF-2A50-4540-89C9-A43779A30B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2214" y="3187837"/>
            <a:ext cx="519936" cy="635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4EBCC-4B1B-491B-9D06-F79A96897E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9844" y="3508300"/>
            <a:ext cx="472605" cy="629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BC50B3-3E26-4B28-B716-8030718364B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2214" y="3859047"/>
            <a:ext cx="478861" cy="638175"/>
          </a:xfrm>
          <a:prstGeom prst="rect">
            <a:avLst/>
          </a:prstGeom>
        </p:spPr>
      </p:pic>
      <p:pic>
        <p:nvPicPr>
          <p:cNvPr id="14" name="Picture 2" descr="Image may contain: 1 person, text">
            <a:extLst>
              <a:ext uri="{FF2B5EF4-FFF2-40B4-BE49-F238E27FC236}">
                <a16:creationId xmlns:a16="http://schemas.microsoft.com/office/drawing/2014/main" id="{E189CD5A-BE5F-44D3-8459-443128E62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27591" y="3838127"/>
            <a:ext cx="465854" cy="68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4A84688-B9B0-4120-A410-751DFACF99D3}"/>
              </a:ext>
            </a:extLst>
          </p:cNvPr>
          <p:cNvSpPr/>
          <p:nvPr/>
        </p:nvSpPr>
        <p:spPr>
          <a:xfrm>
            <a:off x="5822863" y="1855767"/>
            <a:ext cx="786809" cy="18429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223567-0C0F-4113-BB63-DCF44C07E1D7}"/>
              </a:ext>
            </a:extLst>
          </p:cNvPr>
          <p:cNvSpPr/>
          <p:nvPr/>
        </p:nvSpPr>
        <p:spPr>
          <a:xfrm>
            <a:off x="5833281" y="3829868"/>
            <a:ext cx="786809" cy="18429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Content Placeholder 19">
            <a:extLst>
              <a:ext uri="{FF2B5EF4-FFF2-40B4-BE49-F238E27FC236}">
                <a16:creationId xmlns:a16="http://schemas.microsoft.com/office/drawing/2014/main" id="{166FD906-6CA2-44D4-BAEE-D5975597AE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99" y="1348146"/>
            <a:ext cx="1297476" cy="1269635"/>
          </a:xfrm>
          <a:prstGeom prst="ellipse">
            <a:avLst/>
          </a:prstGeom>
          <a:noFill/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Content Placeholder 19">
            <a:extLst>
              <a:ext uri="{FF2B5EF4-FFF2-40B4-BE49-F238E27FC236}">
                <a16:creationId xmlns:a16="http://schemas.microsoft.com/office/drawing/2014/main" id="{11493DEF-29CB-42BA-A85A-67624F446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33" y="3353868"/>
            <a:ext cx="1297476" cy="1269635"/>
          </a:xfrm>
          <a:prstGeom prst="ellipse">
            <a:avLst/>
          </a:prstGeom>
          <a:noFill/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Image result for plus sign png">
            <a:extLst>
              <a:ext uri="{FF2B5EF4-FFF2-40B4-BE49-F238E27FC236}">
                <a16:creationId xmlns:a16="http://schemas.microsoft.com/office/drawing/2014/main" id="{02FCD722-0769-4B50-AB9F-135D80AE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74754" y="1858054"/>
            <a:ext cx="263316" cy="2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plus sign png">
            <a:extLst>
              <a:ext uri="{FF2B5EF4-FFF2-40B4-BE49-F238E27FC236}">
                <a16:creationId xmlns:a16="http://schemas.microsoft.com/office/drawing/2014/main" id="{4EFF0690-F671-4A8C-9B0C-F805397D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1792" y="3711383"/>
            <a:ext cx="263316" cy="2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AE5C4-BA4E-4B9A-AB24-1958AD7339B7}"/>
              </a:ext>
            </a:extLst>
          </p:cNvPr>
          <p:cNvSpPr txBox="1"/>
          <p:nvPr/>
        </p:nvSpPr>
        <p:spPr>
          <a:xfrm>
            <a:off x="384893" y="1194257"/>
            <a:ext cx="148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u="sng" dirty="0"/>
              <a:t>Verification 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44BB58-30BC-4A99-857F-0884A2513EBB}"/>
              </a:ext>
            </a:extLst>
          </p:cNvPr>
          <p:cNvSpPr txBox="1"/>
          <p:nvPr/>
        </p:nvSpPr>
        <p:spPr>
          <a:xfrm>
            <a:off x="384892" y="2980455"/>
            <a:ext cx="254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u="sng" dirty="0"/>
              <a:t>Recognition/Identification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A75F2-7528-49D0-8781-61974909A027}"/>
              </a:ext>
            </a:extLst>
          </p:cNvPr>
          <p:cNvSpPr txBox="1"/>
          <p:nvPr/>
        </p:nvSpPr>
        <p:spPr>
          <a:xfrm>
            <a:off x="6788279" y="1794026"/>
            <a:ext cx="148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Match 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5BEC92-4DE1-48D9-8326-71FF012E815E}"/>
              </a:ext>
            </a:extLst>
          </p:cNvPr>
          <p:cNvSpPr txBox="1"/>
          <p:nvPr/>
        </p:nvSpPr>
        <p:spPr>
          <a:xfrm>
            <a:off x="6801512" y="3713089"/>
            <a:ext cx="108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Who are you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F7FA7D-83F8-4ADF-85F1-94B603517D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75676">
            <a:off x="7475055" y="1574686"/>
            <a:ext cx="380253" cy="562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5FC23E-66D0-4575-80B8-318400B324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75676">
            <a:off x="7623209" y="3661825"/>
            <a:ext cx="380253" cy="5621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64B849-BCC3-4B27-AC87-ECE2F8B0D52B}"/>
              </a:ext>
            </a:extLst>
          </p:cNvPr>
          <p:cNvSpPr txBox="1"/>
          <p:nvPr/>
        </p:nvSpPr>
        <p:spPr>
          <a:xfrm>
            <a:off x="4512082" y="2639391"/>
            <a:ext cx="1488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b="1" dirty="0"/>
              <a:t>Identity tag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C26492-B009-47EC-BC1A-BF2631AAFFF3}"/>
              </a:ext>
            </a:extLst>
          </p:cNvPr>
          <p:cNvSpPr txBox="1"/>
          <p:nvPr/>
        </p:nvSpPr>
        <p:spPr>
          <a:xfrm>
            <a:off x="4429431" y="4499385"/>
            <a:ext cx="1488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00" b="1" dirty="0"/>
              <a:t>Database of identities</a:t>
            </a:r>
          </a:p>
        </p:txBody>
      </p:sp>
    </p:spTree>
    <p:extLst>
      <p:ext uri="{BB962C8B-B14F-4D97-AF65-F5344CB8AC3E}">
        <p14:creationId xmlns:p14="http://schemas.microsoft.com/office/powerpoint/2010/main" val="30486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7" grpId="0"/>
      <p:bldP spid="23" grpId="0"/>
      <p:bldP spid="24" grpId="0"/>
      <p:bldP spid="25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8">
            <a:extLst>
              <a:ext uri="{FF2B5EF4-FFF2-40B4-BE49-F238E27FC236}">
                <a16:creationId xmlns:a16="http://schemas.microsoft.com/office/drawing/2014/main" id="{9937904E-2EF0-42E9-8A85-8C83EC6ED393}"/>
              </a:ext>
            </a:extLst>
          </p:cNvPr>
          <p:cNvSpPr txBox="1">
            <a:spLocks/>
          </p:cNvSpPr>
          <p:nvPr/>
        </p:nvSpPr>
        <p:spPr>
          <a:xfrm>
            <a:off x="363632" y="512799"/>
            <a:ext cx="7926418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What makes a good Face Recognition System ?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36E88BAD-364C-4DEF-86E5-01D499FB4BC1}"/>
              </a:ext>
            </a:extLst>
          </p:cNvPr>
          <p:cNvSpPr txBox="1">
            <a:spLocks/>
          </p:cNvSpPr>
          <p:nvPr/>
        </p:nvSpPr>
        <p:spPr>
          <a:xfrm>
            <a:off x="439831" y="1628739"/>
            <a:ext cx="8416735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Low latency (ideally in fractions of a second)</a:t>
            </a:r>
          </a:p>
          <a:p>
            <a:pPr marL="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Performs well in an unconstrained environment</a:t>
            </a:r>
          </a:p>
          <a:p>
            <a:pPr marL="800100"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100" b="1" dirty="0"/>
              <a:t>Highly invariant to pose, scale, rotation, lighting changes</a:t>
            </a:r>
          </a:p>
          <a:p>
            <a:pPr marL="800100"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100" b="1" dirty="0"/>
              <a:t>Handles partial occlusion and changes in age</a:t>
            </a:r>
          </a:p>
          <a:p>
            <a:pPr marL="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MY" sz="1400" b="1" dirty="0"/>
              <a:t>Scalable for large number of people</a:t>
            </a:r>
          </a:p>
          <a:p>
            <a:pPr marL="482600" lvl="1" indent="0" algn="l">
              <a:spcAft>
                <a:spcPts val="600"/>
              </a:spcAft>
              <a:buNone/>
            </a:pPr>
            <a:endParaRPr lang="en-MY" sz="800" dirty="0"/>
          </a:p>
          <a:p>
            <a:pPr marL="0" indent="0" algn="l">
              <a:spcAft>
                <a:spcPts val="1600"/>
              </a:spcAft>
              <a:buFont typeface="Lato"/>
              <a:buNone/>
            </a:pPr>
            <a:endParaRPr lang="en-MY" i="1" dirty="0"/>
          </a:p>
        </p:txBody>
      </p:sp>
      <p:pic>
        <p:nvPicPr>
          <p:cNvPr id="1026" name="Picture 2" descr="Image result for andy lau">
            <a:extLst>
              <a:ext uri="{FF2B5EF4-FFF2-40B4-BE49-F238E27FC236}">
                <a16:creationId xmlns:a16="http://schemas.microsoft.com/office/drawing/2014/main" id="{93575086-C073-4871-9B18-717A5DA16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6" r="29528" b="1659"/>
          <a:stretch/>
        </p:blipFill>
        <p:spPr bwMode="auto">
          <a:xfrm>
            <a:off x="7825740" y="2724150"/>
            <a:ext cx="1097280" cy="12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andy lau">
            <a:extLst>
              <a:ext uri="{FF2B5EF4-FFF2-40B4-BE49-F238E27FC236}">
                <a16:creationId xmlns:a16="http://schemas.microsoft.com/office/drawing/2014/main" id="{313F765A-D917-4CD8-880F-3B0FD44E63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1D011-FECA-4510-8158-9B57E8E91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36" r="25797" b="16926"/>
          <a:stretch/>
        </p:blipFill>
        <p:spPr>
          <a:xfrm>
            <a:off x="5105399" y="2032537"/>
            <a:ext cx="1226820" cy="1230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017895-4610-4B84-8B40-BCF07FCC2C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06" r="10903" b="12596"/>
          <a:stretch/>
        </p:blipFill>
        <p:spPr>
          <a:xfrm>
            <a:off x="6563566" y="2324984"/>
            <a:ext cx="1030826" cy="13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8">
            <a:extLst>
              <a:ext uri="{FF2B5EF4-FFF2-40B4-BE49-F238E27FC236}">
                <a16:creationId xmlns:a16="http://schemas.microsoft.com/office/drawing/2014/main" id="{EC2EA666-B1ED-4C04-AD87-6093691641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632" y="512799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dirty="0">
                <a:solidFill>
                  <a:schemeClr val="bg2"/>
                </a:solidFill>
                <a:latin typeface="Raleway" panose="020B0604020202020204" charset="0"/>
              </a:rPr>
              <a:t>Demystifying Facial Recognition</a:t>
            </a:r>
            <a:endParaRPr sz="3000" dirty="0">
              <a:solidFill>
                <a:schemeClr val="bg2"/>
              </a:solidFill>
              <a:latin typeface="Raleway" panose="020B0604020202020204" charset="0"/>
            </a:endParaRPr>
          </a:p>
        </p:txBody>
      </p:sp>
      <p:sp>
        <p:nvSpPr>
          <p:cNvPr id="10" name="Shape 89">
            <a:extLst>
              <a:ext uri="{FF2B5EF4-FFF2-40B4-BE49-F238E27FC236}">
                <a16:creationId xmlns:a16="http://schemas.microsoft.com/office/drawing/2014/main" id="{ED0C4FB6-EAD5-4E7A-B1F1-B82B1E91D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071" y="762282"/>
            <a:ext cx="7339495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  <a:p>
            <a:pPr marL="0" indent="0" algn="l">
              <a:spcAft>
                <a:spcPts val="1600"/>
              </a:spcAft>
              <a:buNone/>
            </a:pPr>
            <a:endParaRPr lang="en-MY" i="1" dirty="0"/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MY" i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CE51A4-4DFB-45DB-9E6D-6F9D0C01038D}"/>
              </a:ext>
            </a:extLst>
          </p:cNvPr>
          <p:cNvSpPr/>
          <p:nvPr/>
        </p:nvSpPr>
        <p:spPr>
          <a:xfrm>
            <a:off x="2538774" y="1448462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Face Detection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0B331C5-9921-413F-811A-615D575E0A4C}"/>
              </a:ext>
            </a:extLst>
          </p:cNvPr>
          <p:cNvSpPr/>
          <p:nvPr/>
        </p:nvSpPr>
        <p:spPr>
          <a:xfrm>
            <a:off x="361501" y="1448462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Image/Video Frames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6CCED9-8AA7-4E74-9C90-C1C95416D1EE}"/>
              </a:ext>
            </a:extLst>
          </p:cNvPr>
          <p:cNvSpPr/>
          <p:nvPr/>
        </p:nvSpPr>
        <p:spPr>
          <a:xfrm>
            <a:off x="4716047" y="1448462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Locate Landmarks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CBA84F-A3A3-4516-B8AD-1082D444CF87}"/>
              </a:ext>
            </a:extLst>
          </p:cNvPr>
          <p:cNvSpPr/>
          <p:nvPr/>
        </p:nvSpPr>
        <p:spPr>
          <a:xfrm>
            <a:off x="6901041" y="1448462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Alignment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9BAA445-D0B7-4B90-A556-8F9ED41FC182}"/>
              </a:ext>
            </a:extLst>
          </p:cNvPr>
          <p:cNvSpPr/>
          <p:nvPr/>
        </p:nvSpPr>
        <p:spPr>
          <a:xfrm>
            <a:off x="6932553" y="3102770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 err="1"/>
              <a:t>Preprocessing</a:t>
            </a:r>
            <a:endParaRPr lang="en-MY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C7E34F-69A1-44A5-B2B1-E07D5B6C3807}"/>
              </a:ext>
            </a:extLst>
          </p:cNvPr>
          <p:cNvSpPr/>
          <p:nvPr/>
        </p:nvSpPr>
        <p:spPr>
          <a:xfrm>
            <a:off x="2531687" y="3102770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Classifier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ACBF76-4F82-4E01-A80B-5B69DBF60967}"/>
              </a:ext>
            </a:extLst>
          </p:cNvPr>
          <p:cNvSpPr/>
          <p:nvPr/>
        </p:nvSpPr>
        <p:spPr>
          <a:xfrm>
            <a:off x="404387" y="3102770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Identity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871379-6F2D-4761-A319-55C1520F3DEA}"/>
              </a:ext>
            </a:extLst>
          </p:cNvPr>
          <p:cNvSpPr/>
          <p:nvPr/>
        </p:nvSpPr>
        <p:spPr>
          <a:xfrm>
            <a:off x="4730223" y="3109858"/>
            <a:ext cx="1724025" cy="476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Deep Embeddings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1D158E-A2A3-4C1E-B9FE-B52975210D69}"/>
              </a:ext>
            </a:extLst>
          </p:cNvPr>
          <p:cNvSpPr/>
          <p:nvPr/>
        </p:nvSpPr>
        <p:spPr>
          <a:xfrm>
            <a:off x="6855741" y="1410225"/>
            <a:ext cx="1814624" cy="2216059"/>
          </a:xfrm>
          <a:prstGeom prst="rect">
            <a:avLst/>
          </a:prstGeom>
          <a:noFill/>
          <a:ln w="2222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D0ADB5-F412-4055-81C6-67848D673E30}"/>
              </a:ext>
            </a:extLst>
          </p:cNvPr>
          <p:cNvSpPr/>
          <p:nvPr/>
        </p:nvSpPr>
        <p:spPr>
          <a:xfrm>
            <a:off x="391795" y="3088595"/>
            <a:ext cx="3871004" cy="526476"/>
          </a:xfrm>
          <a:prstGeom prst="rect">
            <a:avLst/>
          </a:prstGeom>
          <a:noFill/>
          <a:ln w="2222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3818AF-1E97-476F-A3A5-57BC23FFD7D3}"/>
              </a:ext>
            </a:extLst>
          </p:cNvPr>
          <p:cNvSpPr/>
          <p:nvPr/>
        </p:nvSpPr>
        <p:spPr>
          <a:xfrm>
            <a:off x="4673162" y="3088595"/>
            <a:ext cx="1830856" cy="526476"/>
          </a:xfrm>
          <a:prstGeom prst="rect">
            <a:avLst/>
          </a:prstGeom>
          <a:noFill/>
          <a:ln w="2222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2053D0C-B100-453C-ADBC-61C5B26E6D73}"/>
              </a:ext>
            </a:extLst>
          </p:cNvPr>
          <p:cNvSpPr/>
          <p:nvPr/>
        </p:nvSpPr>
        <p:spPr>
          <a:xfrm>
            <a:off x="2133694" y="1629240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B9FE62-B95E-4A43-A45F-CD7D729D0025}"/>
              </a:ext>
            </a:extLst>
          </p:cNvPr>
          <p:cNvSpPr/>
          <p:nvPr/>
        </p:nvSpPr>
        <p:spPr>
          <a:xfrm>
            <a:off x="2465265" y="1397681"/>
            <a:ext cx="4056037" cy="579975"/>
          </a:xfrm>
          <a:prstGeom prst="rect">
            <a:avLst/>
          </a:prstGeom>
          <a:noFill/>
          <a:ln w="2222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D48A0D-F2F6-445F-A430-705BC9E0D59F}"/>
              </a:ext>
            </a:extLst>
          </p:cNvPr>
          <p:cNvSpPr/>
          <p:nvPr/>
        </p:nvSpPr>
        <p:spPr>
          <a:xfrm>
            <a:off x="4302981" y="1636172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A85F3CA-5F06-49DA-BD0A-A2022EDA7F4A}"/>
              </a:ext>
            </a:extLst>
          </p:cNvPr>
          <p:cNvSpPr/>
          <p:nvPr/>
        </p:nvSpPr>
        <p:spPr>
          <a:xfrm>
            <a:off x="6479398" y="1629240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974E0CC-25A1-40BA-9BDF-6562E6C70046}"/>
              </a:ext>
            </a:extLst>
          </p:cNvPr>
          <p:cNvSpPr/>
          <p:nvPr/>
        </p:nvSpPr>
        <p:spPr>
          <a:xfrm rot="5400000">
            <a:off x="8354804" y="2431682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0D938-223D-458C-9093-B624C2AC08E7}"/>
              </a:ext>
            </a:extLst>
          </p:cNvPr>
          <p:cNvSpPr txBox="1"/>
          <p:nvPr/>
        </p:nvSpPr>
        <p:spPr>
          <a:xfrm>
            <a:off x="4048216" y="1069116"/>
            <a:ext cx="1047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FE60EF-8E70-47A9-9047-09157F883693}"/>
              </a:ext>
            </a:extLst>
          </p:cNvPr>
          <p:cNvSpPr txBox="1"/>
          <p:nvPr/>
        </p:nvSpPr>
        <p:spPr>
          <a:xfrm>
            <a:off x="7218822" y="1069115"/>
            <a:ext cx="1151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Processing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76315C-D8E3-487A-B98A-69A9B001C6BF}"/>
              </a:ext>
            </a:extLst>
          </p:cNvPr>
          <p:cNvSpPr txBox="1"/>
          <p:nvPr/>
        </p:nvSpPr>
        <p:spPr>
          <a:xfrm>
            <a:off x="4747452" y="2794993"/>
            <a:ext cx="1830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Feature Extraction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7393D-E62A-42C2-BC3C-AD91CCCB5C94}"/>
              </a:ext>
            </a:extLst>
          </p:cNvPr>
          <p:cNvSpPr txBox="1"/>
          <p:nvPr/>
        </p:nvSpPr>
        <p:spPr>
          <a:xfrm>
            <a:off x="1496690" y="2789733"/>
            <a:ext cx="1661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Identification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499246F-F2DF-4CCB-8114-5D8AE432BDB6}"/>
              </a:ext>
            </a:extLst>
          </p:cNvPr>
          <p:cNvSpPr/>
          <p:nvPr/>
        </p:nvSpPr>
        <p:spPr>
          <a:xfrm rot="10800000">
            <a:off x="6511309" y="3272893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2BEB2BC-0039-43AE-8C49-272BF772CA8A}"/>
              </a:ext>
            </a:extLst>
          </p:cNvPr>
          <p:cNvSpPr/>
          <p:nvPr/>
        </p:nvSpPr>
        <p:spPr>
          <a:xfrm rot="10800000">
            <a:off x="4289703" y="3272893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943A312-71E7-4F67-89C5-E593B68CF797}"/>
              </a:ext>
            </a:extLst>
          </p:cNvPr>
          <p:cNvSpPr/>
          <p:nvPr/>
        </p:nvSpPr>
        <p:spPr>
          <a:xfrm rot="10800000">
            <a:off x="2139857" y="3265924"/>
            <a:ext cx="364898" cy="164118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4878E3-604F-4613-8F23-6625A6DC1009}"/>
              </a:ext>
            </a:extLst>
          </p:cNvPr>
          <p:cNvSpPr/>
          <p:nvPr/>
        </p:nvSpPr>
        <p:spPr>
          <a:xfrm>
            <a:off x="3843407" y="1115001"/>
            <a:ext cx="259080" cy="229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D8A2AE1-C3D8-4194-AB8D-669FDF0CA710}"/>
              </a:ext>
            </a:extLst>
          </p:cNvPr>
          <p:cNvSpPr/>
          <p:nvPr/>
        </p:nvSpPr>
        <p:spPr>
          <a:xfrm>
            <a:off x="6993591" y="1101487"/>
            <a:ext cx="259080" cy="229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AA813F-9853-4B60-9E19-52F536879E83}"/>
              </a:ext>
            </a:extLst>
          </p:cNvPr>
          <p:cNvSpPr/>
          <p:nvPr/>
        </p:nvSpPr>
        <p:spPr>
          <a:xfrm>
            <a:off x="4525061" y="2829896"/>
            <a:ext cx="259080" cy="229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4464D4C-F0AC-43A8-8483-6C4EAFB3BCF3}"/>
              </a:ext>
            </a:extLst>
          </p:cNvPr>
          <p:cNvSpPr/>
          <p:nvPr/>
        </p:nvSpPr>
        <p:spPr>
          <a:xfrm>
            <a:off x="1288037" y="2812697"/>
            <a:ext cx="259080" cy="2297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" grpId="0" animBg="1"/>
      <p:bldP spid="23" grpId="0" animBg="1"/>
      <p:bldP spid="24" grpId="0" animBg="1"/>
      <p:bldP spid="25" grpId="0" animBg="1"/>
      <p:bldP spid="4" grpId="0"/>
      <p:bldP spid="29" grpId="0"/>
      <p:bldP spid="30" grpId="0"/>
      <p:bldP spid="31" grpId="0"/>
      <p:bldP spid="26" grpId="0" animBg="1"/>
      <p:bldP spid="27" grpId="0" animBg="1"/>
      <p:bldP spid="28" grpId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1613</TotalTime>
  <Words>1121</Words>
  <Application>Microsoft Office PowerPoint</Application>
  <PresentationFormat>On-screen Show (16:9)</PresentationFormat>
  <Paragraphs>203</Paragraphs>
  <Slides>27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Arial</vt:lpstr>
      <vt:lpstr>Wingdings</vt:lpstr>
      <vt:lpstr>Raleway</vt:lpstr>
      <vt:lpstr>Swiss</vt:lpstr>
      <vt:lpstr>Demystifying Face Recognition ver. TFDL</vt:lpstr>
      <vt:lpstr>About Me</vt:lpstr>
      <vt:lpstr>Agenda</vt:lpstr>
      <vt:lpstr>Introduction</vt:lpstr>
      <vt:lpstr>Face Recognition</vt:lpstr>
      <vt:lpstr>PowerPoint Presentation</vt:lpstr>
      <vt:lpstr>Face Verification vs Recognition</vt:lpstr>
      <vt:lpstr>PowerPoint Presentation</vt:lpstr>
      <vt:lpstr>Demystifying Facial Recognition</vt:lpstr>
      <vt:lpstr>Face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Project Alpha</dc:title>
  <dc:creator>cheeyau</dc:creator>
  <cp:lastModifiedBy>Chee Yau Kee</cp:lastModifiedBy>
  <cp:revision>199</cp:revision>
  <dcterms:modified xsi:type="dcterms:W3CDTF">2018-09-22T08:47:30Z</dcterms:modified>
</cp:coreProperties>
</file>